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96" r:id="rId2"/>
    <p:sldId id="311" r:id="rId3"/>
    <p:sldId id="278" r:id="rId4"/>
    <p:sldId id="308" r:id="rId5"/>
    <p:sldId id="298" r:id="rId6"/>
    <p:sldId id="301" r:id="rId7"/>
    <p:sldId id="299" r:id="rId8"/>
    <p:sldId id="302" r:id="rId9"/>
    <p:sldId id="259" r:id="rId10"/>
    <p:sldId id="306" r:id="rId11"/>
    <p:sldId id="307" r:id="rId12"/>
    <p:sldId id="310" r:id="rId13"/>
    <p:sldId id="277" r:id="rId14"/>
    <p:sldId id="263" r:id="rId15"/>
    <p:sldId id="264" r:id="rId16"/>
    <p:sldId id="265" r:id="rId17"/>
    <p:sldId id="313" r:id="rId18"/>
    <p:sldId id="266" r:id="rId19"/>
    <p:sldId id="315" r:id="rId20"/>
    <p:sldId id="316" r:id="rId21"/>
    <p:sldId id="279" r:id="rId22"/>
    <p:sldId id="280" r:id="rId23"/>
    <p:sldId id="281" r:id="rId24"/>
    <p:sldId id="282" r:id="rId25"/>
    <p:sldId id="314" r:id="rId26"/>
    <p:sldId id="284" r:id="rId27"/>
    <p:sldId id="285" r:id="rId28"/>
    <p:sldId id="317" r:id="rId29"/>
    <p:sldId id="286" r:id="rId30"/>
    <p:sldId id="288" r:id="rId31"/>
    <p:sldId id="292" r:id="rId32"/>
    <p:sldId id="294" r:id="rId33"/>
    <p:sldId id="290" r:id="rId34"/>
    <p:sldId id="291"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714" autoAdjust="0"/>
  </p:normalViewPr>
  <p:slideViewPr>
    <p:cSldViewPr snapToGrid="0">
      <p:cViewPr varScale="1">
        <p:scale>
          <a:sx n="66" d="100"/>
          <a:sy n="66" d="100"/>
        </p:scale>
        <p:origin x="274"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42DB4-0317-4EE7-ABBE-51A9F32C58A8}" type="datetimeFigureOut">
              <a:rPr lang="en-GB" smtClean="0"/>
              <a:t>16/06/2017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7F9E3-0D31-44BB-BFE6-51635521AAF0}" type="slidenum">
              <a:rPr lang="en-GB" smtClean="0"/>
              <a:t>‹#›</a:t>
            </a:fld>
            <a:endParaRPr lang="en-GB"/>
          </a:p>
        </p:txBody>
      </p:sp>
    </p:spTree>
    <p:extLst>
      <p:ext uri="{BB962C8B-B14F-4D97-AF65-F5344CB8AC3E}">
        <p14:creationId xmlns:p14="http://schemas.microsoft.com/office/powerpoint/2010/main" val="345659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3</a:t>
            </a:fld>
            <a:endParaRPr lang="en-GB"/>
          </a:p>
        </p:txBody>
      </p:sp>
    </p:spTree>
    <p:extLst>
      <p:ext uri="{BB962C8B-B14F-4D97-AF65-F5344CB8AC3E}">
        <p14:creationId xmlns:p14="http://schemas.microsoft.com/office/powerpoint/2010/main" val="379623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The Children’s Profile at School Entry (CPSE) study was conducted between 2008 and 2015 as part of the wider Preparing for Life intervention by the </a:t>
            </a:r>
            <a:r>
              <a:rPr lang="en-IE" sz="1200" kern="1200" dirty="0" err="1">
                <a:solidFill>
                  <a:schemeClr val="tx1"/>
                </a:solidFill>
                <a:effectLst/>
                <a:latin typeface="+mn-lt"/>
                <a:ea typeface="+mn-ea"/>
                <a:cs typeface="+mn-cs"/>
              </a:rPr>
              <a:t>Northside</a:t>
            </a:r>
            <a:r>
              <a:rPr lang="en-IE" sz="1200" kern="1200" dirty="0">
                <a:solidFill>
                  <a:schemeClr val="tx1"/>
                </a:solidFill>
                <a:effectLst/>
                <a:latin typeface="+mn-lt"/>
                <a:ea typeface="+mn-ea"/>
                <a:cs typeface="+mn-cs"/>
              </a:rPr>
              <a:t> Partnership and its evaluation by the UCD Geary Institute at University College Dublin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CPSE study took place in parallel to the PFL evaluation, and provided an annual, representative survey of the levels of school readiness of all Junior Infant children in the PFL catchment area – both those participating in PFL and the general population not participating in PFL. The annual survey 1) indicated the general level of school readiness of children attending schools in the PFL catchment area, 2) indicated whether the PFL programme was generating positive Junior Infants is the entry level class for primary education in the Republic of Ireland. Children commence Junior Infants at approximately 4 to 5 years of age.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22</a:t>
            </a:fld>
            <a:endParaRPr lang="en-GB"/>
          </a:p>
        </p:txBody>
      </p:sp>
    </p:spTree>
    <p:extLst>
      <p:ext uri="{BB962C8B-B14F-4D97-AF65-F5344CB8AC3E}">
        <p14:creationId xmlns:p14="http://schemas.microsoft.com/office/powerpoint/2010/main" val="225175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26</a:t>
            </a:fld>
            <a:endParaRPr lang="en-GB"/>
          </a:p>
        </p:txBody>
      </p:sp>
    </p:spTree>
    <p:extLst>
      <p:ext uri="{BB962C8B-B14F-4D97-AF65-F5344CB8AC3E}">
        <p14:creationId xmlns:p14="http://schemas.microsoft.com/office/powerpoint/2010/main" val="180316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31</a:t>
            </a:fld>
            <a:endParaRPr lang="en-GB"/>
          </a:p>
        </p:txBody>
      </p:sp>
    </p:spTree>
    <p:extLst>
      <p:ext uri="{BB962C8B-B14F-4D97-AF65-F5344CB8AC3E}">
        <p14:creationId xmlns:p14="http://schemas.microsoft.com/office/powerpoint/2010/main" val="224275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files </a:t>
            </a:r>
          </a:p>
          <a:p>
            <a:pPr marL="171450" indent="-171450">
              <a:buFontTx/>
              <a:buChar char="-"/>
            </a:pPr>
            <a:r>
              <a:rPr lang="en-GB" dirty="0"/>
              <a:t>cleaned,</a:t>
            </a:r>
            <a:r>
              <a:rPr lang="en-GB" baseline="0" dirty="0"/>
              <a:t> labelled in full</a:t>
            </a:r>
          </a:p>
          <a:p>
            <a:pPr marL="171450" indent="-171450">
              <a:buFontTx/>
              <a:buChar char="-"/>
            </a:pPr>
            <a:r>
              <a:rPr lang="en-GB" baseline="0" dirty="0"/>
              <a:t>Anonymised </a:t>
            </a:r>
          </a:p>
          <a:p>
            <a:pPr marL="171450" indent="-171450">
              <a:buFontTx/>
              <a:buChar char="-"/>
            </a:pPr>
            <a:r>
              <a:rPr lang="en-GB" baseline="0" dirty="0"/>
              <a:t>Derived variables labelled as such </a:t>
            </a:r>
          </a:p>
          <a:p>
            <a:pPr marL="171450" indent="-171450">
              <a:buFontTx/>
              <a:buChar char="-"/>
            </a:pPr>
            <a:r>
              <a:rPr lang="en-GB" baseline="0" dirty="0"/>
              <a:t>Missing data marked in file </a:t>
            </a:r>
          </a:p>
          <a:p>
            <a:pPr marL="171450" indent="-171450">
              <a:buFontTx/>
              <a:buChar char="-"/>
            </a:pPr>
            <a:r>
              <a:rPr lang="en-GB" baseline="0" dirty="0"/>
              <a:t>Checked to ensure waves can be merged</a:t>
            </a:r>
          </a:p>
          <a:p>
            <a:pPr marL="171450" indent="-171450">
              <a:buFontTx/>
              <a:buChar char="-"/>
            </a:pPr>
            <a:r>
              <a:rPr lang="en-GB" baseline="0" dirty="0"/>
              <a:t>Data files are usually restricted to approved users – access given under certain conditions  </a:t>
            </a:r>
          </a:p>
          <a:p>
            <a:pPr marL="171450" indent="-171450">
              <a:buFontTx/>
              <a:buChar char="-"/>
            </a:pPr>
            <a:endParaRPr lang="en-GB" baseline="0" dirty="0"/>
          </a:p>
          <a:p>
            <a:pPr marL="0" indent="0">
              <a:buFontTx/>
              <a:buNone/>
            </a:pPr>
            <a:r>
              <a:rPr lang="en-GB" b="1" baseline="0" dirty="0"/>
              <a:t>Codebooks</a:t>
            </a:r>
          </a:p>
          <a:p>
            <a:pPr marL="0" indent="0">
              <a:buFontTx/>
              <a:buNone/>
            </a:pPr>
            <a:r>
              <a:rPr lang="en-GB" baseline="0" dirty="0"/>
              <a:t>Notes contain supplementary information </a:t>
            </a:r>
          </a:p>
          <a:p>
            <a:pPr marL="0" indent="0">
              <a:buFontTx/>
              <a:buNone/>
            </a:pPr>
            <a:r>
              <a:rPr lang="en-GB" baseline="0" dirty="0"/>
              <a:t>Some basic frequencies </a:t>
            </a:r>
          </a:p>
          <a:p>
            <a:pPr marL="0" indent="0">
              <a:buFontTx/>
              <a:buNone/>
            </a:pPr>
            <a:r>
              <a:rPr lang="en-GB" baseline="0" dirty="0"/>
              <a:t>This is openly available material </a:t>
            </a:r>
          </a:p>
          <a:p>
            <a:pPr marL="0" indent="0">
              <a:buFontTx/>
              <a:buNone/>
            </a:pPr>
            <a:endParaRPr lang="en-GB" baseline="0" dirty="0"/>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6437F9E3-0D31-44BB-BFE6-51635521AAF0}" type="slidenum">
              <a:rPr lang="en-GB" smtClean="0"/>
              <a:t>32</a:t>
            </a:fld>
            <a:endParaRPr lang="en-GB"/>
          </a:p>
        </p:txBody>
      </p:sp>
    </p:spTree>
    <p:extLst>
      <p:ext uri="{BB962C8B-B14F-4D97-AF65-F5344CB8AC3E}">
        <p14:creationId xmlns:p14="http://schemas.microsoft.com/office/powerpoint/2010/main" val="167394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37F9E3-0D31-44BB-BFE6-51635521AAF0}" type="slidenum">
              <a:rPr lang="en-GB" smtClean="0"/>
              <a:t>5</a:t>
            </a:fld>
            <a:endParaRPr lang="en-GB"/>
          </a:p>
        </p:txBody>
      </p:sp>
    </p:spTree>
    <p:extLst>
      <p:ext uri="{BB962C8B-B14F-4D97-AF65-F5344CB8AC3E}">
        <p14:creationId xmlns:p14="http://schemas.microsoft.com/office/powerpoint/2010/main" val="277127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37F9E3-0D31-44BB-BFE6-51635521AAF0}" type="slidenum">
              <a:rPr lang="en-GB" smtClean="0"/>
              <a:t>7</a:t>
            </a:fld>
            <a:endParaRPr lang="en-GB"/>
          </a:p>
        </p:txBody>
      </p:sp>
    </p:spTree>
    <p:extLst>
      <p:ext uri="{BB962C8B-B14F-4D97-AF65-F5344CB8AC3E}">
        <p14:creationId xmlns:p14="http://schemas.microsoft.com/office/powerpoint/2010/main" val="167870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9</a:t>
            </a:fld>
            <a:endParaRPr lang="en-GB"/>
          </a:p>
        </p:txBody>
      </p:sp>
    </p:spTree>
    <p:extLst>
      <p:ext uri="{BB962C8B-B14F-4D97-AF65-F5344CB8AC3E}">
        <p14:creationId xmlns:p14="http://schemas.microsoft.com/office/powerpoint/2010/main" val="339889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13</a:t>
            </a:fld>
            <a:endParaRPr lang="en-GB"/>
          </a:p>
        </p:txBody>
      </p:sp>
    </p:spTree>
    <p:extLst>
      <p:ext uri="{BB962C8B-B14F-4D97-AF65-F5344CB8AC3E}">
        <p14:creationId xmlns:p14="http://schemas.microsoft.com/office/powerpoint/2010/main" val="403175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Operated by the </a:t>
            </a:r>
            <a:r>
              <a:rPr lang="en-GB" dirty="0" err="1"/>
              <a:t>Northside</a:t>
            </a:r>
            <a:r>
              <a:rPr lang="en-GB" dirty="0"/>
              <a:t> Partnership in Dublin</a:t>
            </a:r>
          </a:p>
          <a:p>
            <a:r>
              <a:rPr lang="en-GB" dirty="0"/>
              <a:t>Objective: improve levels of school readiness of young children from several disadvantaged areas in North Dublin </a:t>
            </a:r>
          </a:p>
          <a:p>
            <a:r>
              <a:rPr lang="en-GB" dirty="0"/>
              <a:t>Intervening during pregnancy and working with families until the children start school </a:t>
            </a:r>
          </a:p>
          <a:p>
            <a:r>
              <a:rPr lang="en-GB" dirty="0"/>
              <a:t>Developed by </a:t>
            </a:r>
            <a:r>
              <a:rPr lang="en-IE" dirty="0"/>
              <a:t>28 local agencies and community groups (bottom up) over 5 years and t</a:t>
            </a:r>
            <a:r>
              <a:rPr lang="en-GB" dirty="0" err="1"/>
              <a:t>ailored</a:t>
            </a:r>
            <a:r>
              <a:rPr lang="en-GB" dirty="0"/>
              <a:t> to meet the needs of the local community and was grounded in empirical evidence</a:t>
            </a:r>
          </a:p>
          <a:p>
            <a:r>
              <a:rPr lang="en-GB" dirty="0"/>
              <a:t>home visiting programme </a:t>
            </a:r>
          </a:p>
          <a:p>
            <a:r>
              <a:rPr lang="en-GB" dirty="0"/>
              <a:t>assisting parents in developing skills to help prepare their children for school </a:t>
            </a:r>
          </a:p>
          <a:p>
            <a:r>
              <a:rPr lang="en-GB" dirty="0"/>
              <a:t>PFL families receive a range of supports </a:t>
            </a:r>
          </a:p>
          <a:p>
            <a:endParaRPr lang="en-GB" dirty="0"/>
          </a:p>
          <a:p>
            <a:endParaRPr lang="en-GB" dirty="0"/>
          </a:p>
          <a:p>
            <a:pPr marL="171450" indent="-171450">
              <a:buFont typeface="Arial" panose="020B0604020202020204" pitchFamily="34" charset="0"/>
              <a:buChar char="•"/>
            </a:pPr>
            <a:r>
              <a:rPr lang="en-GB" dirty="0"/>
              <a:t>Families in the high treatment group were assigned mentor who visited their home fortnightly or monthly, for between 30 minutes and two hours from pregnancy (about 21 weeks) </a:t>
            </a:r>
          </a:p>
          <a:p>
            <a:r>
              <a:rPr lang="en-GB" dirty="0"/>
              <a:t>parents make informed decisions</a:t>
            </a:r>
          </a:p>
          <a:p>
            <a:pPr marL="171450" indent="-171450">
              <a:buFont typeface="Arial" panose="020B0604020202020204" pitchFamily="34" charset="0"/>
              <a:buChar char="•"/>
            </a:pPr>
            <a:r>
              <a:rPr lang="en-GB" dirty="0"/>
              <a:t>Tip Sheets, which were colourful representations of information related to child development presented in a clear, concise manner and were developed by PFL staff based on available information from local organisations such as the Health Service Executive, the Department of Health and Department of Children and Youth Affairs, and </a:t>
            </a:r>
            <a:r>
              <a:rPr lang="en-GB" dirty="0" err="1"/>
              <a:t>Barnardos</a:t>
            </a:r>
            <a:r>
              <a:rPr lang="en-GB" dirty="0"/>
              <a:t> Children’s Charity</a:t>
            </a:r>
          </a:p>
          <a:p>
            <a:pPr marL="171450" indent="-171450">
              <a:buFont typeface="Arial" panose="020B0604020202020204" pitchFamily="34" charset="0"/>
              <a:buChar char="•"/>
            </a:pPr>
            <a:r>
              <a:rPr lang="en-GB" dirty="0"/>
              <a:t>Triple P aims to improve positive parenting through the use of videos, vignettes, role play, and tip sheets in a group-based setting for eight consecutive weeks </a:t>
            </a:r>
          </a:p>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14</a:t>
            </a:fld>
            <a:endParaRPr lang="en-GB"/>
          </a:p>
        </p:txBody>
      </p:sp>
    </p:spTree>
    <p:extLst>
      <p:ext uri="{BB962C8B-B14F-4D97-AF65-F5344CB8AC3E}">
        <p14:creationId xmlns:p14="http://schemas.microsoft.com/office/powerpoint/2010/main" val="310765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The PFL programme was evaluated between 2008 and 2015 by the UCD Geary Institute at University College Dublin, Ireland to provide evidence on the effectiveness of the PFL programme to positively impact on parent and child outcomes</a:t>
            </a:r>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15</a:t>
            </a:fld>
            <a:endParaRPr lang="en-GB"/>
          </a:p>
        </p:txBody>
      </p:sp>
    </p:spTree>
    <p:extLst>
      <p:ext uri="{BB962C8B-B14F-4D97-AF65-F5344CB8AC3E}">
        <p14:creationId xmlns:p14="http://schemas.microsoft.com/office/powerpoint/2010/main" val="253211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17</a:t>
            </a:fld>
            <a:endParaRPr lang="en-GB"/>
          </a:p>
        </p:txBody>
      </p:sp>
    </p:spTree>
    <p:extLst>
      <p:ext uri="{BB962C8B-B14F-4D97-AF65-F5344CB8AC3E}">
        <p14:creationId xmlns:p14="http://schemas.microsoft.com/office/powerpoint/2010/main" val="118222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37F9E3-0D31-44BB-BFE6-51635521AAF0}" type="slidenum">
              <a:rPr lang="en-GB" smtClean="0"/>
              <a:t>21</a:t>
            </a:fld>
            <a:endParaRPr lang="en-GB"/>
          </a:p>
        </p:txBody>
      </p:sp>
    </p:spTree>
    <p:extLst>
      <p:ext uri="{BB962C8B-B14F-4D97-AF65-F5344CB8AC3E}">
        <p14:creationId xmlns:p14="http://schemas.microsoft.com/office/powerpoint/2010/main" val="190714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6/16/2017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92000"/>
                <a:satMod val="200000"/>
                <a:lumMod val="128000"/>
              </a:schemeClr>
            </a:gs>
            <a:gs pos="1000">
              <a:schemeClr val="bg2">
                <a:shade val="100000"/>
                <a:hueMod val="100000"/>
                <a:satMod val="110000"/>
                <a:lumMod val="130000"/>
              </a:schemeClr>
            </a:gs>
            <a:gs pos="100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6/16/2017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effectiveservices.org/downloads/PEII_10_Years_of_Learning_Report.pdf" TargetMode="External"/><Relationship Id="rId4" Type="http://schemas.openxmlformats.org/officeDocument/2006/relationships/hyperlink" Target="http://www.effectiveservices.org/resources/article/prevention-and-early-intervention-in-children-and-young-peoples-services-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2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g"/><Relationship Id="rId2" Type="http://schemas.openxmlformats.org/officeDocument/2006/relationships/notesSlide" Target="../notesSlides/notesSlide3.xml"/><Relationship Id="rId16" Type="http://schemas.openxmlformats.org/officeDocument/2006/relationships/image" Target="../media/image24.jpg"/><Relationship Id="rId20"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19" Type="http://schemas.openxmlformats.org/officeDocument/2006/relationships/image" Target="../media/image27.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PEI Research Initiative</a:t>
            </a:r>
          </a:p>
        </p:txBody>
      </p:sp>
      <p:sp>
        <p:nvSpPr>
          <p:cNvPr id="3" name="Subtitle 2"/>
          <p:cNvSpPr>
            <a:spLocks noGrp="1"/>
          </p:cNvSpPr>
          <p:nvPr>
            <p:ph type="subTitle" idx="1"/>
          </p:nvPr>
        </p:nvSpPr>
        <p:spPr/>
        <p:txBody>
          <a:bodyPr>
            <a:noAutofit/>
          </a:bodyPr>
          <a:lstStyle/>
          <a:p>
            <a:pPr>
              <a:spcBef>
                <a:spcPts val="400"/>
              </a:spcBef>
            </a:pPr>
            <a:r>
              <a:rPr lang="en-GB" sz="2400" dirty="0">
                <a:latin typeface="Calibri Light" panose="020F0302020204030204" pitchFamily="34" charset="0"/>
              </a:rPr>
              <a:t>Ruth Geraghty</a:t>
            </a:r>
          </a:p>
          <a:p>
            <a:pPr>
              <a:spcBef>
                <a:spcPts val="400"/>
              </a:spcBef>
            </a:pPr>
            <a:r>
              <a:rPr lang="en-GB" sz="2400" dirty="0">
                <a:latin typeface="Calibri Light" panose="020F0302020204030204" pitchFamily="34" charset="0"/>
              </a:rPr>
              <a:t>Data Curator </a:t>
            </a:r>
          </a:p>
          <a:p>
            <a:pPr>
              <a:spcBef>
                <a:spcPts val="400"/>
              </a:spcBef>
            </a:pPr>
            <a:r>
              <a:rPr lang="en-GB" sz="2400" dirty="0">
                <a:latin typeface="Calibri Light" panose="020F0302020204030204" pitchFamily="34" charset="0"/>
              </a:rPr>
              <a:t>Children’s Research Network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25" y="131470"/>
            <a:ext cx="3919888" cy="2330744"/>
          </a:xfrm>
          <a:prstGeom prst="rect">
            <a:avLst/>
          </a:prstGeom>
        </p:spPr>
      </p:pic>
      <p:sp>
        <p:nvSpPr>
          <p:cNvPr id="7" name="Subtitle 2"/>
          <p:cNvSpPr txBox="1">
            <a:spLocks/>
          </p:cNvSpPr>
          <p:nvPr/>
        </p:nvSpPr>
        <p:spPr>
          <a:xfrm>
            <a:off x="7581418" y="253601"/>
            <a:ext cx="4610582" cy="41773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400"/>
              </a:spcBef>
            </a:pPr>
            <a:r>
              <a:rPr lang="en-GB" sz="1800" dirty="0">
                <a:latin typeface="Calibri Light" panose="020F0302020204030204" pitchFamily="34" charset="0"/>
              </a:rPr>
              <a:t>Finding and re-using research data workshop UCD Health Sciences Library, 15</a:t>
            </a:r>
            <a:r>
              <a:rPr lang="en-GB" sz="1800" baseline="30000" dirty="0">
                <a:latin typeface="Calibri Light" panose="020F0302020204030204" pitchFamily="34" charset="0"/>
              </a:rPr>
              <a:t>th</a:t>
            </a:r>
            <a:r>
              <a:rPr lang="en-GB" sz="1800" dirty="0">
                <a:latin typeface="Calibri Light" panose="020F0302020204030204" pitchFamily="34" charset="0"/>
              </a:rPr>
              <a:t> June 2017</a:t>
            </a:r>
          </a:p>
          <a:p>
            <a:pPr algn="l">
              <a:spcBef>
                <a:spcPts val="400"/>
              </a:spcBef>
            </a:pPr>
            <a:r>
              <a:rPr lang="en-GB" sz="1800" dirty="0">
                <a:latin typeface="Calibri Light" panose="020F0302020204030204" pitchFamily="34" charset="0"/>
              </a:rPr>
              <a:t>Session 12:00 – 13:00</a:t>
            </a:r>
          </a:p>
        </p:txBody>
      </p:sp>
    </p:spTree>
    <p:extLst>
      <p:ext uri="{BB962C8B-B14F-4D97-AF65-F5344CB8AC3E}">
        <p14:creationId xmlns:p14="http://schemas.microsoft.com/office/powerpoint/2010/main" val="174069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281355"/>
            <a:ext cx="10902462" cy="1247092"/>
          </a:xfrm>
          <a:solidFill>
            <a:schemeClr val="bg1"/>
          </a:solidFill>
        </p:spPr>
        <p:txBody>
          <a:bodyPr>
            <a:normAutofit fontScale="90000"/>
          </a:bodyPr>
          <a:lstStyle/>
          <a:p>
            <a:r>
              <a:rPr lang="en-GB" dirty="0"/>
              <a:t>	Evaluation data is an extreme example of the </a:t>
            </a:r>
            <a:br>
              <a:rPr lang="en-GB" dirty="0"/>
            </a:br>
            <a:r>
              <a:rPr lang="en-GB" dirty="0"/>
              <a:t>	sensitivities and tensions in social research data</a:t>
            </a:r>
            <a:endParaRPr lang="en-IE" dirty="0"/>
          </a:p>
        </p:txBody>
      </p:sp>
      <p:sp>
        <p:nvSpPr>
          <p:cNvPr id="6" name="Text Placeholder 5"/>
          <p:cNvSpPr>
            <a:spLocks noGrp="1"/>
          </p:cNvSpPr>
          <p:nvPr>
            <p:ph type="body" idx="1"/>
          </p:nvPr>
        </p:nvSpPr>
        <p:spPr>
          <a:xfrm>
            <a:off x="420126" y="1671356"/>
            <a:ext cx="4472327" cy="693135"/>
          </a:xfrm>
        </p:spPr>
        <p:txBody>
          <a:bodyPr>
            <a:normAutofit fontScale="92500" lnSpcReduction="20000"/>
          </a:bodyPr>
          <a:lstStyle/>
          <a:p>
            <a:pPr algn="ctr">
              <a:defRPr/>
            </a:pPr>
            <a:r>
              <a:rPr lang="en-GB" dirty="0"/>
              <a:t>Outcome evaluation</a:t>
            </a:r>
          </a:p>
          <a:p>
            <a:pPr algn="ctr">
              <a:defRPr/>
            </a:pPr>
            <a:r>
              <a:rPr lang="en-GB" i="1" dirty="0"/>
              <a:t>How the programme performed</a:t>
            </a:r>
            <a:endParaRPr lang="en-GB" i="1" dirty="0">
              <a:latin typeface="Calibri" panose="020F0502020204030204" pitchFamily="34" charset="0"/>
              <a:cs typeface="Calibri" panose="020F0502020204030204" pitchFamily="34" charset="0"/>
            </a:endParaRPr>
          </a:p>
        </p:txBody>
      </p:sp>
      <p:sp>
        <p:nvSpPr>
          <p:cNvPr id="7" name="Content Placeholder 6"/>
          <p:cNvSpPr>
            <a:spLocks noGrp="1"/>
          </p:cNvSpPr>
          <p:nvPr>
            <p:ph sz="half" idx="2"/>
          </p:nvPr>
        </p:nvSpPr>
        <p:spPr>
          <a:xfrm>
            <a:off x="211971" y="2364491"/>
            <a:ext cx="6378400" cy="4009007"/>
          </a:xfrm>
        </p:spPr>
        <p:txBody>
          <a:bodyPr>
            <a:noAutofit/>
          </a:bodyPr>
          <a:lstStyle/>
          <a:p>
            <a:pPr marL="0" indent="0">
              <a:lnSpc>
                <a:spcPct val="170000"/>
              </a:lnSpc>
              <a:spcBef>
                <a:spcPts val="0"/>
              </a:spcBef>
              <a:buNone/>
              <a:defRPr/>
            </a:pPr>
            <a:r>
              <a:rPr lang="en-GB" sz="1800" i="1" dirty="0"/>
              <a:t>What makes it sensitive: </a:t>
            </a:r>
          </a:p>
          <a:p>
            <a:pPr>
              <a:lnSpc>
                <a:spcPct val="170000"/>
              </a:lnSpc>
              <a:spcBef>
                <a:spcPts val="0"/>
              </a:spcBef>
              <a:defRPr/>
            </a:pPr>
            <a:r>
              <a:rPr lang="en-GB" sz="1800" dirty="0"/>
              <a:t>Control group v’s trial group </a:t>
            </a:r>
          </a:p>
          <a:p>
            <a:pPr>
              <a:lnSpc>
                <a:spcPct val="170000"/>
              </a:lnSpc>
              <a:spcBef>
                <a:spcPts val="0"/>
              </a:spcBef>
              <a:defRPr/>
            </a:pPr>
            <a:r>
              <a:rPr lang="en-GB" sz="1800" dirty="0"/>
              <a:t>Standardised measures, for example child’s cognitive and emotional development or a parent’s sense of confidence</a:t>
            </a:r>
          </a:p>
          <a:p>
            <a:pPr>
              <a:lnSpc>
                <a:spcPct val="170000"/>
              </a:lnSpc>
              <a:spcBef>
                <a:spcPts val="0"/>
              </a:spcBef>
              <a:defRPr/>
            </a:pPr>
            <a:r>
              <a:rPr lang="en-GB" sz="1800" dirty="0"/>
              <a:t>Demographic info used to explore causal factors</a:t>
            </a:r>
          </a:p>
          <a:p>
            <a:pPr>
              <a:lnSpc>
                <a:spcPct val="170000"/>
              </a:lnSpc>
              <a:spcBef>
                <a:spcPts val="0"/>
              </a:spcBef>
              <a:defRPr/>
            </a:pPr>
            <a:r>
              <a:rPr lang="en-GB" sz="1800" dirty="0"/>
              <a:t>Baseline – most risky in term of identification of individuals</a:t>
            </a:r>
          </a:p>
          <a:p>
            <a:pPr>
              <a:lnSpc>
                <a:spcPct val="170000"/>
              </a:lnSpc>
              <a:spcBef>
                <a:spcPts val="0"/>
              </a:spcBef>
              <a:defRPr/>
            </a:pPr>
            <a:r>
              <a:rPr lang="en-GB" sz="1800" dirty="0"/>
              <a:t>Longitudinal element = characteristics gathered repeatedly</a:t>
            </a:r>
            <a:endParaRPr lang="en-IE" sz="1200" dirty="0"/>
          </a:p>
        </p:txBody>
      </p:sp>
      <p:sp>
        <p:nvSpPr>
          <p:cNvPr id="8" name="Text Placeholder 7"/>
          <p:cNvSpPr>
            <a:spLocks noGrp="1"/>
          </p:cNvSpPr>
          <p:nvPr>
            <p:ph type="body" sz="quarter" idx="3"/>
          </p:nvPr>
        </p:nvSpPr>
        <p:spPr>
          <a:xfrm>
            <a:off x="6344401" y="1821993"/>
            <a:ext cx="5656738" cy="692076"/>
          </a:xfrm>
        </p:spPr>
        <p:txBody>
          <a:bodyPr>
            <a:noAutofit/>
          </a:bodyPr>
          <a:lstStyle/>
          <a:p>
            <a:pPr algn="ctr">
              <a:defRPr/>
            </a:pPr>
            <a:r>
              <a:rPr lang="en-GB" sz="2200" dirty="0"/>
              <a:t>Process evaluation</a:t>
            </a:r>
          </a:p>
          <a:p>
            <a:pPr algn="ctr">
              <a:defRPr/>
            </a:pPr>
            <a:r>
              <a:rPr lang="en-GB" sz="2200" i="1" dirty="0"/>
              <a:t>How the programme worked in practice</a:t>
            </a:r>
            <a:endParaRPr lang="en-GB" sz="2200" i="1" dirty="0">
              <a:latin typeface="Calibri" panose="020F0502020204030204" pitchFamily="34" charset="0"/>
              <a:cs typeface="Calibri" panose="020F0502020204030204" pitchFamily="34" charset="0"/>
            </a:endParaRPr>
          </a:p>
        </p:txBody>
      </p:sp>
      <p:sp>
        <p:nvSpPr>
          <p:cNvPr id="9" name="Content Placeholder 8"/>
          <p:cNvSpPr>
            <a:spLocks noGrp="1"/>
          </p:cNvSpPr>
          <p:nvPr>
            <p:ph sz="quarter" idx="4"/>
          </p:nvPr>
        </p:nvSpPr>
        <p:spPr>
          <a:xfrm>
            <a:off x="7022124" y="2636919"/>
            <a:ext cx="4301292" cy="2497789"/>
          </a:xfrm>
        </p:spPr>
        <p:txBody>
          <a:bodyPr>
            <a:normAutofit/>
          </a:bodyPr>
          <a:lstStyle/>
          <a:p>
            <a:pPr marL="0" indent="0">
              <a:buNone/>
              <a:defRPr/>
            </a:pPr>
            <a:r>
              <a:rPr lang="en-GB" sz="1800" i="1" dirty="0"/>
              <a:t>What makes it sensitive: </a:t>
            </a:r>
          </a:p>
          <a:p>
            <a:pPr>
              <a:defRPr/>
            </a:pPr>
            <a:r>
              <a:rPr lang="en-GB" sz="1800" dirty="0"/>
              <a:t>Opinions of participants, or feedback from staff -  could be quite critical</a:t>
            </a:r>
          </a:p>
          <a:p>
            <a:pPr>
              <a:defRPr/>
            </a:pPr>
            <a:r>
              <a:rPr lang="en-GB" sz="1800" dirty="0"/>
              <a:t>Honest feedback is essential</a:t>
            </a:r>
          </a:p>
          <a:p>
            <a:pPr>
              <a:defRPr/>
            </a:pPr>
            <a:r>
              <a:rPr lang="en-GB" sz="1800" dirty="0"/>
              <a:t>Personal stories – these tend to be vulnerable populations </a:t>
            </a:r>
          </a:p>
        </p:txBody>
      </p:sp>
    </p:spTree>
    <p:extLst>
      <p:ext uri="{BB962C8B-B14F-4D97-AF65-F5344CB8AC3E}">
        <p14:creationId xmlns:p14="http://schemas.microsoft.com/office/powerpoint/2010/main" val="329716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Safe and ethical archiving </a:t>
            </a:r>
            <a:endParaRPr lang="en-IE" dirty="0"/>
          </a:p>
        </p:txBody>
      </p:sp>
      <p:sp>
        <p:nvSpPr>
          <p:cNvPr id="8" name="Content Placeholder 7"/>
          <p:cNvSpPr>
            <a:spLocks noGrp="1"/>
          </p:cNvSpPr>
          <p:nvPr>
            <p:ph idx="1"/>
          </p:nvPr>
        </p:nvSpPr>
        <p:spPr/>
        <p:txBody>
          <a:bodyPr/>
          <a:lstStyle/>
          <a:p>
            <a:pPr marL="0" indent="0">
              <a:buNone/>
            </a:pPr>
            <a:r>
              <a:rPr lang="en-GB" altLang="en-US" dirty="0"/>
              <a:t>Three steps to sharing sensitive data (as proposed by most social science archives)</a:t>
            </a:r>
          </a:p>
          <a:p>
            <a:endParaRPr lang="en-IE" dirty="0"/>
          </a:p>
        </p:txBody>
      </p:sp>
      <p:sp>
        <p:nvSpPr>
          <p:cNvPr id="9" name="Oval 8"/>
          <p:cNvSpPr/>
          <p:nvPr/>
        </p:nvSpPr>
        <p:spPr>
          <a:xfrm>
            <a:off x="919162" y="3692526"/>
            <a:ext cx="1808163" cy="1657350"/>
          </a:xfrm>
          <a:prstGeom prst="ellipse">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Gain consent to share</a:t>
            </a:r>
          </a:p>
        </p:txBody>
      </p:sp>
      <p:sp>
        <p:nvSpPr>
          <p:cNvPr id="11" name="Oval 10"/>
          <p:cNvSpPr/>
          <p:nvPr/>
        </p:nvSpPr>
        <p:spPr>
          <a:xfrm>
            <a:off x="2727325" y="3637818"/>
            <a:ext cx="1852613" cy="1689100"/>
          </a:xfrm>
          <a:prstGeom prst="ellipse">
            <a:avLst/>
          </a:prstGeom>
          <a:solidFill>
            <a:schemeClr val="accent2">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Anonymise the data</a:t>
            </a:r>
          </a:p>
        </p:txBody>
      </p:sp>
      <p:sp>
        <p:nvSpPr>
          <p:cNvPr id="12" name="Oval 11"/>
          <p:cNvSpPr/>
          <p:nvPr/>
        </p:nvSpPr>
        <p:spPr>
          <a:xfrm>
            <a:off x="4579938" y="3654426"/>
            <a:ext cx="1733550" cy="1614487"/>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Control access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739" y="3010755"/>
            <a:ext cx="2476500" cy="2943225"/>
          </a:xfrm>
          <a:prstGeom prst="rect">
            <a:avLst/>
          </a:prstGeom>
          <a:solidFill>
            <a:schemeClr val="accent1"/>
          </a:solidFill>
          <a:ln>
            <a:noFill/>
          </a:ln>
          <a:extLst/>
        </p:spPr>
      </p:pic>
      <p:sp>
        <p:nvSpPr>
          <p:cNvPr id="14" name="Rectangle 13"/>
          <p:cNvSpPr>
            <a:spLocks noChangeArrowheads="1"/>
          </p:cNvSpPr>
          <p:nvPr/>
        </p:nvSpPr>
        <p:spPr bwMode="auto">
          <a:xfrm>
            <a:off x="4579938" y="6134408"/>
            <a:ext cx="6957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GB" altLang="en-US" dirty="0"/>
              <a:t>http://ukanon.net/ukan-resources/ukan-decision-making-framework/</a:t>
            </a:r>
          </a:p>
        </p:txBody>
      </p:sp>
    </p:spTree>
    <p:extLst>
      <p:ext uri="{BB962C8B-B14F-4D97-AF65-F5344CB8AC3E}">
        <p14:creationId xmlns:p14="http://schemas.microsoft.com/office/powerpoint/2010/main" val="262987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077"/>
            <a:ext cx="10294182" cy="1080938"/>
          </a:xfrm>
          <a:solidFill>
            <a:schemeClr val="bg1"/>
          </a:solidFill>
        </p:spPr>
        <p:txBody>
          <a:bodyPr/>
          <a:lstStyle/>
          <a:p>
            <a:r>
              <a:rPr lang="en-IE" dirty="0"/>
              <a:t>	Why do you have to ‘process’ research data?</a:t>
            </a:r>
          </a:p>
        </p:txBody>
      </p:sp>
      <p:grpSp>
        <p:nvGrpSpPr>
          <p:cNvPr id="4" name="Group 3"/>
          <p:cNvGrpSpPr/>
          <p:nvPr/>
        </p:nvGrpSpPr>
        <p:grpSpPr>
          <a:xfrm rot="20852404">
            <a:off x="1235500" y="1755108"/>
            <a:ext cx="2734449" cy="2428129"/>
            <a:chOff x="1733792" y="464938"/>
            <a:chExt cx="2681367" cy="2338816"/>
          </a:xfrm>
        </p:grpSpPr>
        <p:sp>
          <p:nvSpPr>
            <p:cNvPr id="5" name="Shape 4"/>
            <p:cNvSpPr/>
            <p:nvPr/>
          </p:nvSpPr>
          <p:spPr>
            <a:xfrm rot="20700000">
              <a:off x="1733792" y="464938"/>
              <a:ext cx="2681367" cy="2338816"/>
            </a:xfrm>
            <a:prstGeom prst="gear6">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hape 4"/>
            <p:cNvSpPr/>
            <p:nvPr/>
          </p:nvSpPr>
          <p:spPr>
            <a:xfrm rot="747596">
              <a:off x="2344269" y="1038407"/>
              <a:ext cx="1355418" cy="1233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a:solidFill>
                    <a:schemeClr val="tx1"/>
                  </a:solidFill>
                </a:rPr>
                <a:t>1. Locate the correct version of the file </a:t>
              </a:r>
            </a:p>
          </p:txBody>
        </p:sp>
      </p:grpSp>
      <p:grpSp>
        <p:nvGrpSpPr>
          <p:cNvPr id="7" name="Group 6"/>
          <p:cNvGrpSpPr/>
          <p:nvPr/>
        </p:nvGrpSpPr>
        <p:grpSpPr>
          <a:xfrm>
            <a:off x="1059805" y="3957409"/>
            <a:ext cx="2684589" cy="2762946"/>
            <a:chOff x="327758" y="2101308"/>
            <a:chExt cx="2684589" cy="2762946"/>
          </a:xfrm>
          <a:solidFill>
            <a:schemeClr val="bg2">
              <a:lumMod val="75000"/>
            </a:schemeClr>
          </a:solidFill>
        </p:grpSpPr>
        <p:sp>
          <p:nvSpPr>
            <p:cNvPr id="8" name="Shape 7"/>
            <p:cNvSpPr/>
            <p:nvPr/>
          </p:nvSpPr>
          <p:spPr>
            <a:xfrm>
              <a:off x="327758" y="2101308"/>
              <a:ext cx="2684589" cy="2762946"/>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hape 4"/>
            <p:cNvSpPr/>
            <p:nvPr/>
          </p:nvSpPr>
          <p:spPr>
            <a:xfrm>
              <a:off x="1003611" y="2792807"/>
              <a:ext cx="1332883" cy="1379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a:solidFill>
                    <a:schemeClr val="tx1"/>
                  </a:solidFill>
                </a:rPr>
                <a:t>2. Check and add meaningful labels</a:t>
              </a:r>
            </a:p>
          </p:txBody>
        </p:sp>
      </p:grpSp>
      <p:grpSp>
        <p:nvGrpSpPr>
          <p:cNvPr id="10" name="Group 9"/>
          <p:cNvGrpSpPr/>
          <p:nvPr/>
        </p:nvGrpSpPr>
        <p:grpSpPr>
          <a:xfrm>
            <a:off x="3388412" y="3136183"/>
            <a:ext cx="2590075" cy="2655147"/>
            <a:chOff x="1365826" y="4308919"/>
            <a:chExt cx="2590075" cy="2655147"/>
          </a:xfrm>
          <a:solidFill>
            <a:schemeClr val="bg2">
              <a:lumMod val="75000"/>
            </a:schemeClr>
          </a:solidFill>
        </p:grpSpPr>
        <p:sp>
          <p:nvSpPr>
            <p:cNvPr id="11" name="Shape 10"/>
            <p:cNvSpPr/>
            <p:nvPr/>
          </p:nvSpPr>
          <p:spPr>
            <a:xfrm>
              <a:off x="1365826" y="4308919"/>
              <a:ext cx="2590075" cy="2655147"/>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a:off x="1955350" y="4949910"/>
              <a:ext cx="1548635" cy="1373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a:solidFill>
                    <a:schemeClr val="tx1"/>
                  </a:solidFill>
                </a:rPr>
                <a:t>3. Clean data &amp; standardise missing data codes</a:t>
              </a:r>
            </a:p>
          </p:txBody>
        </p:sp>
      </p:grpSp>
      <p:grpSp>
        <p:nvGrpSpPr>
          <p:cNvPr id="13" name="Group 12"/>
          <p:cNvGrpSpPr/>
          <p:nvPr/>
        </p:nvGrpSpPr>
        <p:grpSpPr>
          <a:xfrm>
            <a:off x="6924270" y="3628749"/>
            <a:ext cx="2353750" cy="2636156"/>
            <a:chOff x="1430940" y="2128680"/>
            <a:chExt cx="2353750" cy="2636156"/>
          </a:xfrm>
          <a:solidFill>
            <a:schemeClr val="bg2">
              <a:lumMod val="75000"/>
            </a:schemeClr>
          </a:solidFill>
        </p:grpSpPr>
        <p:sp>
          <p:nvSpPr>
            <p:cNvPr id="14" name="Shape 13"/>
            <p:cNvSpPr/>
            <p:nvPr/>
          </p:nvSpPr>
          <p:spPr>
            <a:xfrm>
              <a:off x="1430940" y="2128680"/>
              <a:ext cx="2353750" cy="2636156"/>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1989781" y="2783016"/>
              <a:ext cx="1168622" cy="13605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E" sz="1600" dirty="0">
                  <a:solidFill>
                    <a:schemeClr val="tx1"/>
                  </a:solidFill>
                </a:rPr>
                <a:t>5</a:t>
              </a:r>
              <a:r>
                <a:rPr lang="en-IE" sz="1600" kern="1200" dirty="0">
                  <a:solidFill>
                    <a:schemeClr val="tx1"/>
                  </a:solidFill>
                </a:rPr>
                <a:t>. Check copyright on scale measures</a:t>
              </a:r>
            </a:p>
          </p:txBody>
        </p:sp>
      </p:grpSp>
      <p:grpSp>
        <p:nvGrpSpPr>
          <p:cNvPr id="16" name="Group 15"/>
          <p:cNvGrpSpPr/>
          <p:nvPr/>
        </p:nvGrpSpPr>
        <p:grpSpPr>
          <a:xfrm rot="20531367">
            <a:off x="8204514" y="1990464"/>
            <a:ext cx="2361057" cy="2296905"/>
            <a:chOff x="2604135" y="748615"/>
            <a:chExt cx="2189442" cy="2079348"/>
          </a:xfrm>
          <a:solidFill>
            <a:schemeClr val="bg2">
              <a:lumMod val="75000"/>
            </a:schemeClr>
          </a:solidFill>
        </p:grpSpPr>
        <p:sp>
          <p:nvSpPr>
            <p:cNvPr id="17" name="Shape 16"/>
            <p:cNvSpPr/>
            <p:nvPr/>
          </p:nvSpPr>
          <p:spPr>
            <a:xfrm rot="21335115">
              <a:off x="2604135" y="748615"/>
              <a:ext cx="2189442" cy="2079348"/>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Shape 4"/>
            <p:cNvSpPr/>
            <p:nvPr/>
          </p:nvSpPr>
          <p:spPr>
            <a:xfrm rot="1068633">
              <a:off x="3069637" y="1397370"/>
              <a:ext cx="1166892" cy="818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E" sz="1600" dirty="0">
                  <a:solidFill>
                    <a:schemeClr val="tx1"/>
                  </a:solidFill>
                </a:rPr>
                <a:t>6</a:t>
              </a:r>
              <a:r>
                <a:rPr lang="en-IE" sz="1600" kern="1200" dirty="0">
                  <a:solidFill>
                    <a:schemeClr val="tx1"/>
                  </a:solidFill>
                </a:rPr>
                <a:t>. Collate contextual material</a:t>
              </a:r>
            </a:p>
          </p:txBody>
        </p:sp>
      </p:grpSp>
      <p:grpSp>
        <p:nvGrpSpPr>
          <p:cNvPr id="19" name="Group 18"/>
          <p:cNvGrpSpPr/>
          <p:nvPr/>
        </p:nvGrpSpPr>
        <p:grpSpPr>
          <a:xfrm rot="1390537">
            <a:off x="9328137" y="3864295"/>
            <a:ext cx="2475411" cy="2481667"/>
            <a:chOff x="4164620" y="1401164"/>
            <a:chExt cx="3907579" cy="3450648"/>
          </a:xfrm>
        </p:grpSpPr>
        <p:sp>
          <p:nvSpPr>
            <p:cNvPr id="20" name="Shape 19"/>
            <p:cNvSpPr/>
            <p:nvPr/>
          </p:nvSpPr>
          <p:spPr>
            <a:xfrm>
              <a:off x="4164620" y="1401164"/>
              <a:ext cx="3907579" cy="3450648"/>
            </a:xfrm>
            <a:prstGeom prst="gear9">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hape 4"/>
            <p:cNvSpPr/>
            <p:nvPr/>
          </p:nvSpPr>
          <p:spPr>
            <a:xfrm rot="20209463">
              <a:off x="5109684" y="2331093"/>
              <a:ext cx="2176233" cy="1756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dirty="0">
                  <a:solidFill>
                    <a:schemeClr val="tx1"/>
                  </a:solidFill>
                </a:rPr>
                <a:t>7</a:t>
              </a:r>
              <a:r>
                <a:rPr lang="en-IE" sz="1800" kern="1200" dirty="0">
                  <a:solidFill>
                    <a:schemeClr val="tx1"/>
                  </a:solidFill>
                </a:rPr>
                <a:t>. </a:t>
              </a:r>
              <a:r>
                <a:rPr lang="en-IE" dirty="0">
                  <a:solidFill>
                    <a:schemeClr val="tx1"/>
                  </a:solidFill>
                </a:rPr>
                <a:t>Create metadata and publish data in the right archive</a:t>
              </a:r>
              <a:endParaRPr lang="en-IE" sz="1800" kern="1200" dirty="0">
                <a:solidFill>
                  <a:schemeClr val="tx1"/>
                </a:solidFill>
              </a:endParaRPr>
            </a:p>
          </p:txBody>
        </p:sp>
      </p:grpSp>
      <p:sp>
        <p:nvSpPr>
          <p:cNvPr id="24" name="Circular Arrow 23"/>
          <p:cNvSpPr/>
          <p:nvPr/>
        </p:nvSpPr>
        <p:spPr>
          <a:xfrm>
            <a:off x="726891" y="1713034"/>
            <a:ext cx="2738494" cy="2738494"/>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Shape 24"/>
          <p:cNvSpPr/>
          <p:nvPr/>
        </p:nvSpPr>
        <p:spPr>
          <a:xfrm>
            <a:off x="614997" y="3871239"/>
            <a:ext cx="2539873" cy="2539873"/>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Circular Arrow 25"/>
          <p:cNvSpPr/>
          <p:nvPr/>
        </p:nvSpPr>
        <p:spPr>
          <a:xfrm rot="5400000">
            <a:off x="3124011" y="3251577"/>
            <a:ext cx="3158395" cy="2934592"/>
          </a:xfrm>
          <a:prstGeom prst="circularArrow">
            <a:avLst>
              <a:gd name="adj1" fmla="val 4687"/>
              <a:gd name="adj2" fmla="val 299029"/>
              <a:gd name="adj3" fmla="val 2531943"/>
              <a:gd name="adj4" fmla="val 2105152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Shape 26"/>
          <p:cNvSpPr/>
          <p:nvPr/>
        </p:nvSpPr>
        <p:spPr>
          <a:xfrm>
            <a:off x="5175180" y="1644583"/>
            <a:ext cx="2539873" cy="2539873"/>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Shape 27"/>
          <p:cNvSpPr/>
          <p:nvPr/>
        </p:nvSpPr>
        <p:spPr>
          <a:xfrm rot="16803875">
            <a:off x="6535757" y="3992379"/>
            <a:ext cx="2539873" cy="2539873"/>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Circular Arrow 28"/>
          <p:cNvSpPr/>
          <p:nvPr/>
        </p:nvSpPr>
        <p:spPr>
          <a:xfrm rot="2095426">
            <a:off x="7956641" y="1537245"/>
            <a:ext cx="2738494" cy="2738494"/>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5480929" y="1911928"/>
            <a:ext cx="2353750" cy="2636156"/>
          </a:xfrm>
          <a:prstGeom prst="gear6">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Shape 4"/>
          <p:cNvSpPr/>
          <p:nvPr/>
        </p:nvSpPr>
        <p:spPr>
          <a:xfrm>
            <a:off x="6023617" y="2624177"/>
            <a:ext cx="1343511" cy="1360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E" sz="1600" kern="1200" dirty="0">
                <a:solidFill>
                  <a:schemeClr val="tx1"/>
                </a:solidFill>
              </a:rPr>
              <a:t>4. Anonymise the data</a:t>
            </a:r>
          </a:p>
        </p:txBody>
      </p:sp>
      <p:sp>
        <p:nvSpPr>
          <p:cNvPr id="3" name="TextBox 2"/>
          <p:cNvSpPr txBox="1"/>
          <p:nvPr/>
        </p:nvSpPr>
        <p:spPr>
          <a:xfrm>
            <a:off x="41091" y="1535782"/>
            <a:ext cx="1371600" cy="1200329"/>
          </a:xfrm>
          <a:prstGeom prst="rect">
            <a:avLst/>
          </a:prstGeom>
          <a:noFill/>
        </p:spPr>
        <p:txBody>
          <a:bodyPr wrap="square" rtlCol="0">
            <a:spAutoFit/>
          </a:bodyPr>
          <a:lstStyle/>
          <a:p>
            <a:r>
              <a:rPr lang="en-GB" dirty="0"/>
              <a:t>Example of impact analysis data</a:t>
            </a:r>
          </a:p>
        </p:txBody>
      </p:sp>
    </p:spTree>
    <p:extLst>
      <p:ext uri="{BB962C8B-B14F-4D97-AF65-F5344CB8AC3E}">
        <p14:creationId xmlns:p14="http://schemas.microsoft.com/office/powerpoint/2010/main" val="40722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400" dirty="0"/>
              <a:t>Part 2: Preparing for Life collection </a:t>
            </a:r>
          </a:p>
        </p:txBody>
      </p:sp>
      <p:sp>
        <p:nvSpPr>
          <p:cNvPr id="5" name="Text Placeholder 4"/>
          <p:cNvSpPr>
            <a:spLocks noGrp="1"/>
          </p:cNvSpPr>
          <p:nvPr>
            <p:ph type="body" idx="1"/>
          </p:nvPr>
        </p:nvSpPr>
        <p:spPr/>
        <p:txBody>
          <a:bodyPr>
            <a:normAutofit/>
          </a:bodyPr>
          <a:lstStyle/>
          <a:p>
            <a:r>
              <a:rPr lang="en-GB" sz="2800" dirty="0" err="1"/>
              <a:t>Northside</a:t>
            </a:r>
            <a:r>
              <a:rPr lang="en-GB" sz="2800" dirty="0"/>
              <a:t> Partnership and UCD Geary Institute</a:t>
            </a:r>
          </a:p>
        </p:txBody>
      </p:sp>
    </p:spTree>
    <p:extLst>
      <p:ext uri="{BB962C8B-B14F-4D97-AF65-F5344CB8AC3E}">
        <p14:creationId xmlns:p14="http://schemas.microsoft.com/office/powerpoint/2010/main" val="154706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PFL programme</a:t>
            </a:r>
          </a:p>
        </p:txBody>
      </p:sp>
      <p:sp>
        <p:nvSpPr>
          <p:cNvPr id="3" name="Content Placeholder 2"/>
          <p:cNvSpPr>
            <a:spLocks noGrp="1"/>
          </p:cNvSpPr>
          <p:nvPr>
            <p:ph idx="1"/>
          </p:nvPr>
        </p:nvSpPr>
        <p:spPr>
          <a:xfrm>
            <a:off x="468447" y="2180756"/>
            <a:ext cx="11385299" cy="3599316"/>
          </a:xfrm>
        </p:spPr>
        <p:txBody>
          <a:bodyPr>
            <a:normAutofit/>
          </a:bodyPr>
          <a:lstStyle/>
          <a:p>
            <a:r>
              <a:rPr lang="en-GB" dirty="0"/>
              <a:t>Operated by </a:t>
            </a:r>
            <a:r>
              <a:rPr lang="en-GB" dirty="0" err="1"/>
              <a:t>Northside</a:t>
            </a:r>
            <a:r>
              <a:rPr lang="en-GB" dirty="0"/>
              <a:t> Partnership in Dublin</a:t>
            </a:r>
          </a:p>
          <a:p>
            <a:r>
              <a:rPr lang="en-GB" dirty="0"/>
              <a:t>Objective: improve levels of school readiness of young children from several disadvantaged areas in North Dublin </a:t>
            </a:r>
          </a:p>
          <a:p>
            <a:r>
              <a:rPr lang="en-GB" dirty="0"/>
              <a:t>Intervention: pregnancy to age 4 (school entry) </a:t>
            </a:r>
          </a:p>
          <a:p>
            <a:r>
              <a:rPr lang="en-GB" dirty="0"/>
              <a:t>Bottom up development </a:t>
            </a:r>
          </a:p>
          <a:p>
            <a:r>
              <a:rPr lang="en-GB" dirty="0"/>
              <a:t>Home visiting programme: PFL families receive a range of supports including: </a:t>
            </a:r>
          </a:p>
          <a:p>
            <a:pPr lvl="1"/>
            <a:r>
              <a:rPr lang="en-GB" dirty="0"/>
              <a:t>Assigned a mentor who visits home regularly</a:t>
            </a:r>
          </a:p>
          <a:p>
            <a:pPr lvl="1"/>
            <a:r>
              <a:rPr lang="en-GB" dirty="0"/>
              <a:t>Tip sheets – easy to read info on child development </a:t>
            </a:r>
          </a:p>
          <a:p>
            <a:pPr lvl="1"/>
            <a:r>
              <a:rPr lang="en-GB" dirty="0"/>
              <a:t>Parent training course (Triple P Parenting Programme) </a:t>
            </a:r>
          </a:p>
        </p:txBody>
      </p:sp>
    </p:spTree>
    <p:extLst>
      <p:ext uri="{BB962C8B-B14F-4D97-AF65-F5344CB8AC3E}">
        <p14:creationId xmlns:p14="http://schemas.microsoft.com/office/powerpoint/2010/main" val="59819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PFL evaluation </a:t>
            </a:r>
          </a:p>
        </p:txBody>
      </p:sp>
      <p:sp>
        <p:nvSpPr>
          <p:cNvPr id="3" name="Content Placeholder 2"/>
          <p:cNvSpPr>
            <a:spLocks noGrp="1"/>
          </p:cNvSpPr>
          <p:nvPr>
            <p:ph idx="1"/>
          </p:nvPr>
        </p:nvSpPr>
        <p:spPr>
          <a:xfrm>
            <a:off x="557658" y="2136150"/>
            <a:ext cx="11218030" cy="4509977"/>
          </a:xfrm>
        </p:spPr>
        <p:txBody>
          <a:bodyPr>
            <a:normAutofit/>
          </a:bodyPr>
          <a:lstStyle/>
          <a:p>
            <a:r>
              <a:rPr lang="en-GB" dirty="0"/>
              <a:t>UCD Geary Institute (</a:t>
            </a:r>
            <a:r>
              <a:rPr lang="en-GB" dirty="0" err="1"/>
              <a:t>Dr.</a:t>
            </a:r>
            <a:r>
              <a:rPr lang="en-GB" dirty="0"/>
              <a:t> Orla Doyle) </a:t>
            </a:r>
          </a:p>
          <a:p>
            <a:r>
              <a:rPr lang="en-GB" dirty="0"/>
              <a:t>2008 – 2015 </a:t>
            </a:r>
          </a:p>
          <a:p>
            <a:r>
              <a:rPr lang="en-GB" dirty="0"/>
              <a:t>7 waves of data collection: </a:t>
            </a:r>
          </a:p>
          <a:p>
            <a:pPr lvl="1"/>
            <a:r>
              <a:rPr lang="en-GB" dirty="0"/>
              <a:t>prenatal baseline, 6 months, 12 months, 18 months, 24 months, 36 months, 48 months</a:t>
            </a:r>
          </a:p>
          <a:p>
            <a:r>
              <a:rPr lang="en-IE" dirty="0"/>
              <a:t>Mixed methods approach</a:t>
            </a:r>
          </a:p>
          <a:p>
            <a:pPr lvl="1"/>
            <a:r>
              <a:rPr lang="en-IE" dirty="0"/>
              <a:t>Impact evaluation, implementation analysis, process evaluation, direct observation of children using British Ability Scale at school entry </a:t>
            </a:r>
          </a:p>
          <a:p>
            <a:r>
              <a:rPr lang="en-GB" dirty="0"/>
              <a:t>Randomisation into low support and high support, plus a comparison community </a:t>
            </a:r>
          </a:p>
        </p:txBody>
      </p:sp>
    </p:spTree>
    <p:extLst>
      <p:ext uri="{BB962C8B-B14F-4D97-AF65-F5344CB8AC3E}">
        <p14:creationId xmlns:p14="http://schemas.microsoft.com/office/powerpoint/2010/main" val="269784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archived PFL data </a:t>
            </a:r>
          </a:p>
        </p:txBody>
      </p:sp>
      <p:sp>
        <p:nvSpPr>
          <p:cNvPr id="3" name="Content Placeholder 2"/>
          <p:cNvSpPr>
            <a:spLocks noGrp="1"/>
          </p:cNvSpPr>
          <p:nvPr>
            <p:ph idx="1"/>
          </p:nvPr>
        </p:nvSpPr>
        <p:spPr>
          <a:xfrm>
            <a:off x="680321" y="2359175"/>
            <a:ext cx="10448596" cy="3885507"/>
          </a:xfrm>
        </p:spPr>
        <p:txBody>
          <a:bodyPr>
            <a:normAutofit fontScale="92500" lnSpcReduction="10000"/>
          </a:bodyPr>
          <a:lstStyle/>
          <a:p>
            <a:r>
              <a:rPr lang="en-GB" dirty="0"/>
              <a:t>Approx. 300 cases – repeat data collection over 7 points </a:t>
            </a:r>
          </a:p>
          <a:p>
            <a:r>
              <a:rPr lang="en-GB" dirty="0"/>
              <a:t>Series of standardised measures and indices used – some at every point and some at key points </a:t>
            </a:r>
          </a:p>
          <a:p>
            <a:pPr marL="0" indent="0">
              <a:buNone/>
            </a:pPr>
            <a:r>
              <a:rPr lang="en-GB" dirty="0"/>
              <a:t>Other data: </a:t>
            </a:r>
            <a:endParaRPr lang="en-IE" dirty="0"/>
          </a:p>
          <a:p>
            <a:r>
              <a:rPr lang="en-GB" dirty="0"/>
              <a:t>At four years of age direct observation using BAS</a:t>
            </a:r>
          </a:p>
          <a:p>
            <a:r>
              <a:rPr lang="en-GB" dirty="0"/>
              <a:t>Connection to the CPSE – school readiness assessed by child’s teacher and by primary caregiver using the </a:t>
            </a:r>
            <a:r>
              <a:rPr lang="en-IE" dirty="0"/>
              <a:t>Early Development Instrument (S-EDI)</a:t>
            </a:r>
          </a:p>
          <a:p>
            <a:r>
              <a:rPr lang="en-IE" dirty="0"/>
              <a:t>Qualitative data will be prepared next for IQDA</a:t>
            </a:r>
          </a:p>
          <a:p>
            <a:pPr lvl="1"/>
            <a:r>
              <a:rPr lang="en-IE" dirty="0"/>
              <a:t>Focus groups with primary caregivers </a:t>
            </a:r>
          </a:p>
          <a:p>
            <a:pPr lvl="1"/>
            <a:r>
              <a:rPr lang="en-IE" dirty="0"/>
              <a:t>Focus groups and interviews with fathers </a:t>
            </a:r>
          </a:p>
          <a:p>
            <a:pPr lvl="1"/>
            <a:r>
              <a:rPr lang="en-IE" dirty="0"/>
              <a:t>Interviews with PFL staff (e.g. mentors) </a:t>
            </a:r>
            <a:endParaRPr lang="en-GB" dirty="0"/>
          </a:p>
        </p:txBody>
      </p:sp>
    </p:spTree>
    <p:extLst>
      <p:ext uri="{BB962C8B-B14F-4D97-AF65-F5344CB8AC3E}">
        <p14:creationId xmlns:p14="http://schemas.microsoft.com/office/powerpoint/2010/main" val="89785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23383" y="1407888"/>
            <a:ext cx="3925229" cy="2585323"/>
          </a:xfrm>
          <a:prstGeom prst="rect">
            <a:avLst/>
          </a:prstGeom>
          <a:solidFill>
            <a:schemeClr val="accent2">
              <a:lumMod val="75000"/>
            </a:schemeClr>
          </a:solidFill>
        </p:spPr>
        <p:txBody>
          <a:bodyPr wrap="square" rtlCol="0">
            <a:spAutoFit/>
          </a:bodyPr>
          <a:lstStyle/>
          <a:p>
            <a:pPr algn="ctr"/>
            <a:r>
              <a:rPr lang="en-GB" b="1" dirty="0"/>
              <a:t>Impact evaluation data</a:t>
            </a:r>
          </a:p>
          <a:p>
            <a:r>
              <a:rPr lang="en-GB" dirty="0"/>
              <a:t>7 waves of measures and scales from CAPI survey with primary carer</a:t>
            </a:r>
          </a:p>
          <a:p>
            <a:endParaRPr lang="en-GB" dirty="0"/>
          </a:p>
          <a:p>
            <a:r>
              <a:rPr lang="en-GB" dirty="0"/>
              <a:t>High, low and non-support measured</a:t>
            </a:r>
          </a:p>
          <a:p>
            <a:r>
              <a:rPr lang="en-GB" dirty="0"/>
              <a:t>Long list of standardised scales used</a:t>
            </a:r>
          </a:p>
          <a:p>
            <a:endParaRPr lang="en-GB" dirty="0"/>
          </a:p>
          <a:p>
            <a:r>
              <a:rPr lang="en-GB" dirty="0"/>
              <a:t>Archived in ISSDA</a:t>
            </a:r>
          </a:p>
        </p:txBody>
      </p:sp>
      <p:sp>
        <p:nvSpPr>
          <p:cNvPr id="10" name="TextBox 9"/>
          <p:cNvSpPr txBox="1"/>
          <p:nvPr/>
        </p:nvSpPr>
        <p:spPr>
          <a:xfrm>
            <a:off x="4341540" y="1407888"/>
            <a:ext cx="3925229" cy="2585323"/>
          </a:xfrm>
          <a:prstGeom prst="rect">
            <a:avLst/>
          </a:prstGeom>
          <a:solidFill>
            <a:srgbClr val="FFC000"/>
          </a:solidFill>
        </p:spPr>
        <p:txBody>
          <a:bodyPr wrap="square" rtlCol="0">
            <a:spAutoFit/>
          </a:bodyPr>
          <a:lstStyle/>
          <a:p>
            <a:pPr algn="ctr"/>
            <a:r>
              <a:rPr lang="en-GB" b="1" dirty="0"/>
              <a:t>BAS at school entry </a:t>
            </a:r>
          </a:p>
          <a:p>
            <a:r>
              <a:rPr lang="en-GB" dirty="0"/>
              <a:t>Direct assessment of 4yr olds by researchers using BAS</a:t>
            </a:r>
          </a:p>
          <a:p>
            <a:endParaRPr lang="en-GB" dirty="0"/>
          </a:p>
          <a:p>
            <a:r>
              <a:rPr lang="en-GB" dirty="0"/>
              <a:t>High versus low treatment groups </a:t>
            </a:r>
          </a:p>
          <a:p>
            <a:endParaRPr lang="en-GB" dirty="0"/>
          </a:p>
          <a:p>
            <a:endParaRPr lang="en-GB" dirty="0"/>
          </a:p>
          <a:p>
            <a:endParaRPr lang="en-GB" dirty="0"/>
          </a:p>
          <a:p>
            <a:r>
              <a:rPr lang="en-GB" dirty="0"/>
              <a:t>Archived in ISSDA</a:t>
            </a:r>
          </a:p>
        </p:txBody>
      </p:sp>
      <p:sp>
        <p:nvSpPr>
          <p:cNvPr id="11" name="TextBox 10"/>
          <p:cNvSpPr txBox="1"/>
          <p:nvPr/>
        </p:nvSpPr>
        <p:spPr>
          <a:xfrm>
            <a:off x="323384" y="4144535"/>
            <a:ext cx="3925229" cy="2308324"/>
          </a:xfrm>
          <a:prstGeom prst="rect">
            <a:avLst/>
          </a:prstGeom>
          <a:solidFill>
            <a:srgbClr val="002060"/>
          </a:solidFill>
        </p:spPr>
        <p:txBody>
          <a:bodyPr wrap="square" rtlCol="0">
            <a:spAutoFit/>
          </a:bodyPr>
          <a:lstStyle/>
          <a:p>
            <a:pPr algn="ctr"/>
            <a:r>
              <a:rPr lang="en-GB" b="1" dirty="0"/>
              <a:t>Process evaluation data: parents</a:t>
            </a:r>
          </a:p>
          <a:p>
            <a:pPr algn="ctr"/>
            <a:endParaRPr lang="en-GB" b="1" dirty="0"/>
          </a:p>
          <a:p>
            <a:r>
              <a:rPr lang="en-GB" dirty="0"/>
              <a:t>Qualitative interviews with programme staff</a:t>
            </a:r>
          </a:p>
          <a:p>
            <a:r>
              <a:rPr lang="en-GB" dirty="0"/>
              <a:t>Focus groups with mothers</a:t>
            </a:r>
          </a:p>
          <a:p>
            <a:r>
              <a:rPr lang="en-GB" dirty="0"/>
              <a:t>Focus groups with fathers </a:t>
            </a:r>
          </a:p>
          <a:p>
            <a:endParaRPr lang="en-GB" dirty="0"/>
          </a:p>
          <a:p>
            <a:r>
              <a:rPr lang="en-GB" dirty="0"/>
              <a:t>Will be archived in IQDA</a:t>
            </a:r>
          </a:p>
        </p:txBody>
      </p:sp>
      <p:sp>
        <p:nvSpPr>
          <p:cNvPr id="12" name="TextBox 11"/>
          <p:cNvSpPr txBox="1"/>
          <p:nvPr/>
        </p:nvSpPr>
        <p:spPr>
          <a:xfrm>
            <a:off x="4341541" y="4144535"/>
            <a:ext cx="3925229" cy="2308324"/>
          </a:xfrm>
          <a:prstGeom prst="rect">
            <a:avLst/>
          </a:prstGeom>
          <a:solidFill>
            <a:srgbClr val="FF0000"/>
          </a:solidFill>
        </p:spPr>
        <p:txBody>
          <a:bodyPr wrap="square" rtlCol="0">
            <a:spAutoFit/>
          </a:bodyPr>
          <a:lstStyle/>
          <a:p>
            <a:pPr algn="ctr"/>
            <a:r>
              <a:rPr lang="en-GB" b="1" dirty="0"/>
              <a:t>Qualitative interviews with children at 4yrs of age</a:t>
            </a:r>
          </a:p>
          <a:p>
            <a:endParaRPr lang="en-GB" dirty="0"/>
          </a:p>
          <a:p>
            <a:r>
              <a:rPr lang="en-GB" dirty="0"/>
              <a:t>Children’s drawings and follow up qualitative interview </a:t>
            </a:r>
          </a:p>
          <a:p>
            <a:endParaRPr lang="en-GB" dirty="0"/>
          </a:p>
          <a:p>
            <a:r>
              <a:rPr lang="en-GB" dirty="0"/>
              <a:t>Will be archived in IQDA</a:t>
            </a:r>
          </a:p>
          <a:p>
            <a:endParaRPr lang="en-GB" dirty="0"/>
          </a:p>
        </p:txBody>
      </p:sp>
      <p:sp>
        <p:nvSpPr>
          <p:cNvPr id="13" name="TextBox 12"/>
          <p:cNvSpPr txBox="1"/>
          <p:nvPr/>
        </p:nvSpPr>
        <p:spPr>
          <a:xfrm>
            <a:off x="8359698" y="2145629"/>
            <a:ext cx="3739375" cy="3139321"/>
          </a:xfrm>
          <a:prstGeom prst="rect">
            <a:avLst/>
          </a:prstGeom>
          <a:solidFill>
            <a:schemeClr val="accent6">
              <a:lumMod val="75000"/>
            </a:schemeClr>
          </a:solidFill>
        </p:spPr>
        <p:txBody>
          <a:bodyPr wrap="square" rtlCol="0">
            <a:spAutoFit/>
          </a:bodyPr>
          <a:lstStyle/>
          <a:p>
            <a:pPr algn="ctr"/>
            <a:r>
              <a:rPr lang="en-GB" b="1" dirty="0"/>
              <a:t>Profile at school entry</a:t>
            </a:r>
          </a:p>
          <a:p>
            <a:pPr algn="ctr"/>
            <a:r>
              <a:rPr lang="en-GB" b="1" dirty="0"/>
              <a:t> </a:t>
            </a:r>
          </a:p>
          <a:p>
            <a:r>
              <a:rPr lang="en-GB" dirty="0"/>
              <a:t>General sample of children from the local area at school entry</a:t>
            </a:r>
          </a:p>
          <a:p>
            <a:r>
              <a:rPr lang="en-GB" dirty="0" err="1"/>
              <a:t>Comapred</a:t>
            </a:r>
            <a:r>
              <a:rPr lang="en-GB" dirty="0"/>
              <a:t> with </a:t>
            </a:r>
          </a:p>
          <a:p>
            <a:r>
              <a:rPr lang="en-GB" dirty="0"/>
              <a:t>High and low treatment PFL children at school entry </a:t>
            </a:r>
          </a:p>
          <a:p>
            <a:endParaRPr lang="en-GB" dirty="0"/>
          </a:p>
          <a:p>
            <a:r>
              <a:rPr lang="en-GB" dirty="0"/>
              <a:t>2008 – 2015 (8 years) </a:t>
            </a:r>
          </a:p>
          <a:p>
            <a:endParaRPr lang="en-GB" dirty="0"/>
          </a:p>
          <a:p>
            <a:r>
              <a:rPr lang="en-GB" dirty="0"/>
              <a:t>Archived in ISSDA</a:t>
            </a:r>
          </a:p>
        </p:txBody>
      </p:sp>
      <p:sp>
        <p:nvSpPr>
          <p:cNvPr id="14" name="TextBox 13"/>
          <p:cNvSpPr txBox="1"/>
          <p:nvPr/>
        </p:nvSpPr>
        <p:spPr>
          <a:xfrm>
            <a:off x="1" y="334537"/>
            <a:ext cx="10259122" cy="923330"/>
          </a:xfrm>
          <a:prstGeom prst="rect">
            <a:avLst/>
          </a:prstGeom>
          <a:solidFill>
            <a:schemeClr val="bg1"/>
          </a:solidFill>
        </p:spPr>
        <p:txBody>
          <a:bodyPr wrap="square" rtlCol="0">
            <a:spAutoFit/>
          </a:bodyPr>
          <a:lstStyle/>
          <a:p>
            <a:r>
              <a:rPr lang="en-GB" sz="3600" dirty="0"/>
              <a:t>	PFL: something for every researcher</a:t>
            </a:r>
          </a:p>
          <a:p>
            <a:endParaRPr lang="en-GB" dirty="0"/>
          </a:p>
        </p:txBody>
      </p:sp>
    </p:spTree>
    <p:extLst>
      <p:ext uri="{BB962C8B-B14F-4D97-AF65-F5344CB8AC3E}">
        <p14:creationId xmlns:p14="http://schemas.microsoft.com/office/powerpoint/2010/main" val="57895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inside PFL: Domains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EIGHT DOMAINS </a:t>
            </a:r>
          </a:p>
          <a:p>
            <a:pPr marL="457200" indent="-457200">
              <a:buFont typeface="+mj-lt"/>
              <a:buAutoNum type="arabicPeriod"/>
            </a:pPr>
            <a:r>
              <a:rPr lang="en-GB" dirty="0"/>
              <a:t>Child development</a:t>
            </a:r>
          </a:p>
          <a:p>
            <a:pPr marL="457200" indent="-457200">
              <a:buFont typeface="+mj-lt"/>
              <a:buAutoNum type="arabicPeriod"/>
            </a:pPr>
            <a:r>
              <a:rPr lang="en-GB" dirty="0"/>
              <a:t>Child health </a:t>
            </a:r>
          </a:p>
          <a:p>
            <a:pPr marL="457200" indent="-457200">
              <a:buFont typeface="+mj-lt"/>
              <a:buAutoNum type="arabicPeriod"/>
            </a:pPr>
            <a:r>
              <a:rPr lang="en-GB" dirty="0"/>
              <a:t>Parenting</a:t>
            </a:r>
          </a:p>
          <a:p>
            <a:pPr marL="457200" indent="-457200">
              <a:buFont typeface="+mj-lt"/>
              <a:buAutoNum type="arabicPeriod"/>
            </a:pPr>
            <a:r>
              <a:rPr lang="en-GB" dirty="0"/>
              <a:t>Home environment</a:t>
            </a:r>
          </a:p>
          <a:p>
            <a:pPr marL="457200" indent="-457200">
              <a:buFont typeface="+mj-lt"/>
              <a:buAutoNum type="arabicPeriod"/>
            </a:pPr>
            <a:r>
              <a:rPr lang="en-GB" dirty="0"/>
              <a:t>Maternal health and wellbeing </a:t>
            </a:r>
          </a:p>
          <a:p>
            <a:pPr marL="457200" indent="-457200">
              <a:buFont typeface="+mj-lt"/>
              <a:buAutoNum type="arabicPeriod"/>
            </a:pPr>
            <a:r>
              <a:rPr lang="en-GB" dirty="0"/>
              <a:t>Social support</a:t>
            </a:r>
          </a:p>
          <a:p>
            <a:pPr marL="457200" indent="-457200">
              <a:buFont typeface="+mj-lt"/>
              <a:buAutoNum type="arabicPeriod"/>
            </a:pPr>
            <a:r>
              <a:rPr lang="en-GB" dirty="0"/>
              <a:t>Childcare and service use </a:t>
            </a:r>
          </a:p>
          <a:p>
            <a:pPr marL="457200" indent="-457200">
              <a:buFont typeface="+mj-lt"/>
              <a:buAutoNum type="arabicPeriod"/>
            </a:pPr>
            <a:r>
              <a:rPr lang="en-GB" dirty="0"/>
              <a:t>Household factors and socioeconomic status</a:t>
            </a:r>
          </a:p>
        </p:txBody>
      </p:sp>
    </p:spTree>
    <p:extLst>
      <p:ext uri="{BB962C8B-B14F-4D97-AF65-F5344CB8AC3E}">
        <p14:creationId xmlns:p14="http://schemas.microsoft.com/office/powerpoint/2010/main" val="35361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27703" y="753228"/>
            <a:ext cx="9925665" cy="1080938"/>
          </a:xfrm>
        </p:spPr>
        <p:txBody>
          <a:bodyPr/>
          <a:lstStyle/>
          <a:p>
            <a:r>
              <a:rPr lang="en-GB" dirty="0"/>
              <a:t>What’s inside PFL: A small sample of the standardised instruments used</a:t>
            </a:r>
            <a:endParaRPr lang="en-IE" dirty="0"/>
          </a:p>
        </p:txBody>
      </p:sp>
      <p:sp>
        <p:nvSpPr>
          <p:cNvPr id="7" name="Content Placeholder 6"/>
          <p:cNvSpPr>
            <a:spLocks noGrp="1"/>
          </p:cNvSpPr>
          <p:nvPr>
            <p:ph sz="half" idx="1"/>
          </p:nvPr>
        </p:nvSpPr>
        <p:spPr>
          <a:xfrm>
            <a:off x="680320" y="2336873"/>
            <a:ext cx="5425512" cy="3599316"/>
          </a:xfrm>
        </p:spPr>
        <p:txBody>
          <a:bodyPr>
            <a:normAutofit/>
          </a:bodyPr>
          <a:lstStyle/>
          <a:p>
            <a:r>
              <a:rPr lang="en-GB" sz="2000" dirty="0"/>
              <a:t>Ages &amp; Stages Questionnaire (ASQ)</a:t>
            </a:r>
          </a:p>
          <a:p>
            <a:r>
              <a:rPr lang="en-GB" sz="2000" dirty="0"/>
              <a:t>Developmental Profile-3 (DP	3)</a:t>
            </a:r>
          </a:p>
          <a:p>
            <a:r>
              <a:rPr lang="en-GB" sz="2000" dirty="0"/>
              <a:t>Achenbach Child Behaviour Checklist (CBCL)</a:t>
            </a:r>
          </a:p>
          <a:p>
            <a:r>
              <a:rPr lang="en-GB" sz="2000" dirty="0"/>
              <a:t>Strengths and Difficulties Questionnaire (SDQ)</a:t>
            </a:r>
          </a:p>
          <a:p>
            <a:r>
              <a:rPr lang="en-GB" sz="2000" dirty="0"/>
              <a:t>Children’s Sleep Habits Questionnaire (CSHQ) </a:t>
            </a:r>
          </a:p>
          <a:p>
            <a:r>
              <a:rPr lang="en-GB" sz="2000" dirty="0"/>
              <a:t>Parenting Daily Hassles Scale (PDH)</a:t>
            </a:r>
            <a:endParaRPr lang="en-IE" sz="2000" dirty="0"/>
          </a:p>
        </p:txBody>
      </p:sp>
      <p:sp>
        <p:nvSpPr>
          <p:cNvPr id="13" name="Content Placeholder 12"/>
          <p:cNvSpPr>
            <a:spLocks noGrp="1"/>
          </p:cNvSpPr>
          <p:nvPr>
            <p:ph sz="half" idx="2"/>
          </p:nvPr>
        </p:nvSpPr>
        <p:spPr>
          <a:xfrm>
            <a:off x="6626509" y="2336873"/>
            <a:ext cx="5024717" cy="3599316"/>
          </a:xfrm>
        </p:spPr>
        <p:txBody>
          <a:bodyPr>
            <a:normAutofit/>
          </a:bodyPr>
          <a:lstStyle/>
          <a:p>
            <a:r>
              <a:rPr lang="en-GB" sz="2000" dirty="0"/>
              <a:t>Parenting Stress Index (PSI)</a:t>
            </a:r>
          </a:p>
          <a:p>
            <a:r>
              <a:rPr lang="en-GB" sz="2000" dirty="0"/>
              <a:t>Parenting Styles and Dimensions Questionnaire (PSDQ)</a:t>
            </a:r>
          </a:p>
          <a:p>
            <a:r>
              <a:rPr lang="en-GB" sz="2000" dirty="0"/>
              <a:t>Home Learning Environment (HLE)</a:t>
            </a:r>
          </a:p>
          <a:p>
            <a:r>
              <a:rPr lang="en-GB" sz="2000" dirty="0"/>
              <a:t>Framingham Safety Survey (FSS) </a:t>
            </a:r>
          </a:p>
          <a:p>
            <a:r>
              <a:rPr lang="en-GB" sz="2000" dirty="0"/>
              <a:t>Rosenberg Self-esteem Scale (RSE)</a:t>
            </a:r>
          </a:p>
          <a:p>
            <a:r>
              <a:rPr lang="en-GB" sz="2000" dirty="0"/>
              <a:t>Edinburgh Postnatal Depression (EPD)Scale</a:t>
            </a:r>
          </a:p>
          <a:p>
            <a:endParaRPr lang="en-IE" dirty="0"/>
          </a:p>
        </p:txBody>
      </p:sp>
      <p:sp>
        <p:nvSpPr>
          <p:cNvPr id="14" name="TextBox 13"/>
          <p:cNvSpPr txBox="1"/>
          <p:nvPr/>
        </p:nvSpPr>
        <p:spPr>
          <a:xfrm>
            <a:off x="2275735" y="5731010"/>
            <a:ext cx="8701548" cy="707886"/>
          </a:xfrm>
          <a:prstGeom prst="rect">
            <a:avLst/>
          </a:prstGeom>
          <a:solidFill>
            <a:schemeClr val="accent4"/>
          </a:solidFill>
        </p:spPr>
        <p:txBody>
          <a:bodyPr wrap="square" rtlCol="0">
            <a:spAutoFit/>
          </a:bodyPr>
          <a:lstStyle/>
          <a:p>
            <a:r>
              <a:rPr lang="en-IE" sz="2000" dirty="0"/>
              <a:t>In the archived dataset scale acronym in caps is used to distinguish the standardised measures – to allow cross-dataset tracking </a:t>
            </a:r>
          </a:p>
        </p:txBody>
      </p:sp>
    </p:spTree>
    <p:extLst>
      <p:ext uri="{BB962C8B-B14F-4D97-AF65-F5344CB8AC3E}">
        <p14:creationId xmlns:p14="http://schemas.microsoft.com/office/powerpoint/2010/main" val="26828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This session will cover the following:</a:t>
            </a:r>
          </a:p>
        </p:txBody>
      </p:sp>
      <p:sp>
        <p:nvSpPr>
          <p:cNvPr id="5" name="Content Placeholder 4"/>
          <p:cNvSpPr>
            <a:spLocks noGrp="1"/>
          </p:cNvSpPr>
          <p:nvPr>
            <p:ph idx="1"/>
          </p:nvPr>
        </p:nvSpPr>
        <p:spPr/>
        <p:txBody>
          <a:bodyPr/>
          <a:lstStyle/>
          <a:p>
            <a:pPr marL="0" indent="0">
              <a:buNone/>
            </a:pPr>
            <a:r>
              <a:rPr lang="en-GB" dirty="0"/>
              <a:t>Part 1: Background to the PEI Research Initiative – how we got here and lessons learned so far</a:t>
            </a:r>
          </a:p>
          <a:p>
            <a:pPr marL="0" indent="0">
              <a:buNone/>
            </a:pPr>
            <a:r>
              <a:rPr lang="en-GB" dirty="0"/>
              <a:t>Part 2: Preparing for Life collection</a:t>
            </a:r>
          </a:p>
          <a:p>
            <a:pPr marL="0" indent="0">
              <a:buNone/>
            </a:pPr>
            <a:r>
              <a:rPr lang="en-GB" dirty="0"/>
              <a:t>Part 3: Children’s Profile at School Entry collection</a:t>
            </a:r>
          </a:p>
          <a:p>
            <a:pPr marL="0" indent="0">
              <a:buNone/>
            </a:pPr>
            <a:r>
              <a:rPr lang="en-GB" dirty="0"/>
              <a:t>Part 4: Early Childhood Care and Education collection</a:t>
            </a:r>
          </a:p>
          <a:p>
            <a:pPr marL="0" indent="0">
              <a:buNone/>
            </a:pPr>
            <a:r>
              <a:rPr lang="en-GB" dirty="0"/>
              <a:t>Part 5: What do you get in a curated PEII collection?</a:t>
            </a:r>
          </a:p>
          <a:p>
            <a:pPr marL="0" indent="0">
              <a:buNone/>
            </a:pPr>
            <a:endParaRPr lang="en-GB" dirty="0"/>
          </a:p>
          <a:p>
            <a:pPr marL="0" indent="0">
              <a:buNone/>
            </a:pPr>
            <a:r>
              <a:rPr lang="en-GB" dirty="0"/>
              <a:t>Later on today – PEI Research Grants</a:t>
            </a:r>
          </a:p>
          <a:p>
            <a:pPr marL="0" indent="0">
              <a:buNone/>
            </a:pPr>
            <a:endParaRPr lang="en-IE" dirty="0"/>
          </a:p>
        </p:txBody>
      </p:sp>
    </p:spTree>
    <p:extLst>
      <p:ext uri="{BB962C8B-B14F-4D97-AF65-F5344CB8AC3E}">
        <p14:creationId xmlns:p14="http://schemas.microsoft.com/office/powerpoint/2010/main" val="264518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inside PFL: Some other topics examined – a small sample</a:t>
            </a:r>
            <a:endParaRPr lang="en-IE" dirty="0"/>
          </a:p>
        </p:txBody>
      </p:sp>
      <p:sp>
        <p:nvSpPr>
          <p:cNvPr id="3" name="Content Placeholder 2"/>
          <p:cNvSpPr>
            <a:spLocks noGrp="1"/>
          </p:cNvSpPr>
          <p:nvPr>
            <p:ph idx="1"/>
          </p:nvPr>
        </p:nvSpPr>
        <p:spPr/>
        <p:txBody>
          <a:bodyPr>
            <a:normAutofit lnSpcReduction="10000"/>
          </a:bodyPr>
          <a:lstStyle/>
          <a:p>
            <a:r>
              <a:rPr lang="en-IE" dirty="0"/>
              <a:t>Prenatal intention to breastfeed followed by breastfeeding practice</a:t>
            </a:r>
          </a:p>
          <a:p>
            <a:r>
              <a:rPr lang="en-IE" dirty="0"/>
              <a:t>Maternal nutrition and child nutrition </a:t>
            </a:r>
          </a:p>
          <a:p>
            <a:r>
              <a:rPr lang="en-IE" dirty="0"/>
              <a:t>Social support – partner to neighbours </a:t>
            </a:r>
          </a:p>
          <a:p>
            <a:r>
              <a:rPr lang="en-IE" dirty="0"/>
              <a:t>Participation, voting</a:t>
            </a:r>
          </a:p>
          <a:p>
            <a:r>
              <a:rPr lang="en-IE" dirty="0"/>
              <a:t>Substance use and changes during pregnancy </a:t>
            </a:r>
          </a:p>
          <a:p>
            <a:r>
              <a:rPr lang="en-IE" dirty="0"/>
              <a:t>Children’s screen time </a:t>
            </a:r>
          </a:p>
          <a:p>
            <a:r>
              <a:rPr lang="en-IE" dirty="0"/>
              <a:t>Children’s sleeping habits….</a:t>
            </a:r>
          </a:p>
          <a:p>
            <a:pPr marL="457200" lvl="1" indent="0">
              <a:buNone/>
            </a:pPr>
            <a:r>
              <a:rPr lang="en-IE" dirty="0"/>
              <a:t>					…to name a few </a:t>
            </a:r>
          </a:p>
        </p:txBody>
      </p:sp>
    </p:spTree>
    <p:extLst>
      <p:ext uri="{BB962C8B-B14F-4D97-AF65-F5344CB8AC3E}">
        <p14:creationId xmlns:p14="http://schemas.microsoft.com/office/powerpoint/2010/main" val="98305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 3: Children’s Profile at School Entry collection </a:t>
            </a:r>
          </a:p>
        </p:txBody>
      </p:sp>
      <p:sp>
        <p:nvSpPr>
          <p:cNvPr id="5" name="Text Placeholder 4"/>
          <p:cNvSpPr>
            <a:spLocks noGrp="1"/>
          </p:cNvSpPr>
          <p:nvPr>
            <p:ph type="body" idx="1"/>
          </p:nvPr>
        </p:nvSpPr>
        <p:spPr/>
        <p:txBody>
          <a:bodyPr>
            <a:normAutofit/>
          </a:bodyPr>
          <a:lstStyle/>
          <a:p>
            <a:r>
              <a:rPr lang="en-GB" sz="2800" dirty="0" err="1"/>
              <a:t>Northside</a:t>
            </a:r>
            <a:r>
              <a:rPr lang="en-GB" sz="2800" dirty="0"/>
              <a:t> Partnership and UCD Geary Institute</a:t>
            </a:r>
          </a:p>
        </p:txBody>
      </p:sp>
    </p:spTree>
    <p:extLst>
      <p:ext uri="{BB962C8B-B14F-4D97-AF65-F5344CB8AC3E}">
        <p14:creationId xmlns:p14="http://schemas.microsoft.com/office/powerpoint/2010/main" val="425370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CPSE study – connection to PFL</a:t>
            </a:r>
          </a:p>
        </p:txBody>
      </p:sp>
      <p:sp>
        <p:nvSpPr>
          <p:cNvPr id="3" name="Content Placeholder 2"/>
          <p:cNvSpPr>
            <a:spLocks noGrp="1"/>
          </p:cNvSpPr>
          <p:nvPr>
            <p:ph idx="1"/>
          </p:nvPr>
        </p:nvSpPr>
        <p:spPr/>
        <p:txBody>
          <a:bodyPr/>
          <a:lstStyle/>
          <a:p>
            <a:r>
              <a:rPr lang="en-GB" dirty="0"/>
              <a:t>Conducted by PFL evaluation team from 2008 – 2015</a:t>
            </a:r>
          </a:p>
          <a:p>
            <a:r>
              <a:rPr lang="en-GB" dirty="0"/>
              <a:t>Annual survey of levels of school readiness of Junior Infant children at entry to Primary School</a:t>
            </a:r>
          </a:p>
          <a:p>
            <a:r>
              <a:rPr lang="en-GB" dirty="0"/>
              <a:t>Provided a comparison from the general population in PFL catchment area against which PFL children could be compared</a:t>
            </a:r>
          </a:p>
          <a:p>
            <a:r>
              <a:rPr lang="en-GB" dirty="0"/>
              <a:t>8 waves of data collection (Oct-Dec every year) </a:t>
            </a:r>
          </a:p>
          <a:p>
            <a:r>
              <a:rPr lang="en-GB" dirty="0"/>
              <a:t>PFL children included in the sample from Wave 5  (sample reached school age from 2012 onwards) – PFL cases are listed in the data </a:t>
            </a:r>
          </a:p>
          <a:p>
            <a:endParaRPr lang="en-GB" dirty="0"/>
          </a:p>
        </p:txBody>
      </p:sp>
    </p:spTree>
    <p:extLst>
      <p:ext uri="{BB962C8B-B14F-4D97-AF65-F5344CB8AC3E}">
        <p14:creationId xmlns:p14="http://schemas.microsoft.com/office/powerpoint/2010/main" val="28608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CPSE study design </a:t>
            </a:r>
          </a:p>
        </p:txBody>
      </p:sp>
      <p:sp>
        <p:nvSpPr>
          <p:cNvPr id="3" name="Content Placeholder 2"/>
          <p:cNvSpPr>
            <a:spLocks noGrp="1"/>
          </p:cNvSpPr>
          <p:nvPr>
            <p:ph idx="1"/>
          </p:nvPr>
        </p:nvSpPr>
        <p:spPr>
          <a:xfrm>
            <a:off x="680321" y="2336872"/>
            <a:ext cx="10983855" cy="4175439"/>
          </a:xfrm>
        </p:spPr>
        <p:txBody>
          <a:bodyPr>
            <a:normAutofit/>
          </a:bodyPr>
          <a:lstStyle/>
          <a:p>
            <a:r>
              <a:rPr lang="en-GB" dirty="0"/>
              <a:t>Teacher survey </a:t>
            </a:r>
          </a:p>
          <a:p>
            <a:pPr lvl="1"/>
            <a:r>
              <a:rPr lang="en-IE" dirty="0"/>
              <a:t>Demographic questions about self</a:t>
            </a:r>
          </a:p>
          <a:p>
            <a:pPr lvl="1"/>
            <a:r>
              <a:rPr lang="en-IE" dirty="0"/>
              <a:t>School readiness using SEDI measure</a:t>
            </a:r>
          </a:p>
          <a:p>
            <a:pPr lvl="1"/>
            <a:r>
              <a:rPr lang="en-IE" dirty="0"/>
              <a:t>School readiness using PFL (and subjective) measures </a:t>
            </a:r>
          </a:p>
          <a:p>
            <a:pPr marL="0" indent="0">
              <a:buNone/>
            </a:pPr>
            <a:endParaRPr lang="en-GB" dirty="0"/>
          </a:p>
          <a:p>
            <a:r>
              <a:rPr lang="en-GB" dirty="0"/>
              <a:t>Parent survey </a:t>
            </a:r>
          </a:p>
          <a:p>
            <a:pPr lvl="1"/>
            <a:r>
              <a:rPr lang="en-IE" dirty="0"/>
              <a:t>Socio-demographic info about self/household</a:t>
            </a:r>
          </a:p>
          <a:p>
            <a:pPr lvl="1"/>
            <a:r>
              <a:rPr lang="en-IE" dirty="0"/>
              <a:t>Mental health of primary carer</a:t>
            </a:r>
          </a:p>
          <a:p>
            <a:pPr lvl="1"/>
            <a:r>
              <a:rPr lang="en-IE" dirty="0"/>
              <a:t>Parenting</a:t>
            </a:r>
          </a:p>
          <a:p>
            <a:pPr lvl="1"/>
            <a:r>
              <a:rPr lang="en-IE" dirty="0"/>
              <a:t>School readiness using SEDI measure</a:t>
            </a:r>
          </a:p>
          <a:p>
            <a:pPr lvl="1"/>
            <a:r>
              <a:rPr lang="en-IE" dirty="0"/>
              <a:t>School readiness using PFL (and subjective) measures </a:t>
            </a:r>
          </a:p>
          <a:p>
            <a:pPr lvl="1"/>
            <a:endParaRPr lang="en-IE" dirty="0"/>
          </a:p>
          <a:p>
            <a:pPr lvl="1"/>
            <a:endParaRPr lang="en-IE" dirty="0"/>
          </a:p>
          <a:p>
            <a:pPr lvl="1"/>
            <a:endParaRPr lang="en-IE" dirty="0"/>
          </a:p>
          <a:p>
            <a:pPr lvl="1"/>
            <a:endParaRPr lang="en-GB" dirty="0"/>
          </a:p>
          <a:p>
            <a:endParaRPr lang="en-GB" dirty="0"/>
          </a:p>
        </p:txBody>
      </p:sp>
    </p:spTree>
    <p:extLst>
      <p:ext uri="{BB962C8B-B14F-4D97-AF65-F5344CB8AC3E}">
        <p14:creationId xmlns:p14="http://schemas.microsoft.com/office/powerpoint/2010/main" val="288182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archived CPSE data </a:t>
            </a:r>
          </a:p>
        </p:txBody>
      </p:sp>
      <p:sp>
        <p:nvSpPr>
          <p:cNvPr id="3" name="Content Placeholder 2"/>
          <p:cNvSpPr>
            <a:spLocks noGrp="1"/>
          </p:cNvSpPr>
          <p:nvPr>
            <p:ph idx="1"/>
          </p:nvPr>
        </p:nvSpPr>
        <p:spPr>
          <a:xfrm>
            <a:off x="680321" y="2359176"/>
            <a:ext cx="10270177" cy="3599316"/>
          </a:xfrm>
        </p:spPr>
        <p:txBody>
          <a:bodyPr>
            <a:normAutofit/>
          </a:bodyPr>
          <a:lstStyle/>
          <a:p>
            <a:r>
              <a:rPr lang="en-GB" dirty="0"/>
              <a:t>8 waves (years) of data</a:t>
            </a:r>
          </a:p>
          <a:p>
            <a:r>
              <a:rPr lang="en-GB" dirty="0"/>
              <a:t>Approx. 980 cases – data collected once per case but from two sources</a:t>
            </a:r>
          </a:p>
          <a:p>
            <a:r>
              <a:rPr lang="en-GB" dirty="0"/>
              <a:t>Set of standardised measures and indices used</a:t>
            </a:r>
          </a:p>
          <a:p>
            <a:endParaRPr lang="en-IE" dirty="0"/>
          </a:p>
          <a:p>
            <a:r>
              <a:rPr lang="en-GB" dirty="0"/>
              <a:t>Connection to the PFL data – the child’s PFL ID is included to allow for cross-dataset analysis</a:t>
            </a:r>
          </a:p>
        </p:txBody>
      </p:sp>
    </p:spTree>
    <p:extLst>
      <p:ext uri="{BB962C8B-B14F-4D97-AF65-F5344CB8AC3E}">
        <p14:creationId xmlns:p14="http://schemas.microsoft.com/office/powerpoint/2010/main" val="190571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inside CPSE</a:t>
            </a:r>
          </a:p>
        </p:txBody>
      </p:sp>
      <p:sp>
        <p:nvSpPr>
          <p:cNvPr id="3" name="Content Placeholder 2"/>
          <p:cNvSpPr>
            <a:spLocks noGrp="1"/>
          </p:cNvSpPr>
          <p:nvPr>
            <p:ph sz="half" idx="1"/>
          </p:nvPr>
        </p:nvSpPr>
        <p:spPr>
          <a:xfrm>
            <a:off x="1104067" y="2336873"/>
            <a:ext cx="3467934" cy="3599316"/>
          </a:xfrm>
        </p:spPr>
        <p:txBody>
          <a:bodyPr>
            <a:normAutofit lnSpcReduction="10000"/>
          </a:bodyPr>
          <a:lstStyle/>
          <a:p>
            <a:pPr marL="0" indent="0">
              <a:buNone/>
            </a:pPr>
            <a:r>
              <a:rPr lang="en-GB" dirty="0"/>
              <a:t>DOMAINS </a:t>
            </a:r>
          </a:p>
          <a:p>
            <a:r>
              <a:rPr lang="en-GB" dirty="0"/>
              <a:t>Household factors and socioeconomic status</a:t>
            </a:r>
          </a:p>
          <a:p>
            <a:r>
              <a:rPr lang="en-GB" dirty="0"/>
              <a:t>Indications of school readiness </a:t>
            </a:r>
          </a:p>
          <a:p>
            <a:r>
              <a:rPr lang="en-GB" dirty="0"/>
              <a:t>Parenting</a:t>
            </a:r>
          </a:p>
          <a:p>
            <a:r>
              <a:rPr lang="en-GB" dirty="0"/>
              <a:t>Caregiver (maternal) health and wellbeing </a:t>
            </a:r>
          </a:p>
          <a:p>
            <a:r>
              <a:rPr lang="en-GB" dirty="0"/>
              <a:t>Teacher demographics</a:t>
            </a:r>
          </a:p>
        </p:txBody>
      </p:sp>
      <p:sp>
        <p:nvSpPr>
          <p:cNvPr id="5" name="Content Placeholder 4"/>
          <p:cNvSpPr>
            <a:spLocks noGrp="1"/>
          </p:cNvSpPr>
          <p:nvPr>
            <p:ph sz="half" idx="2"/>
          </p:nvPr>
        </p:nvSpPr>
        <p:spPr>
          <a:xfrm>
            <a:off x="5594124" y="2336873"/>
            <a:ext cx="5233710" cy="4078818"/>
          </a:xfrm>
        </p:spPr>
        <p:txBody>
          <a:bodyPr>
            <a:normAutofit lnSpcReduction="10000"/>
          </a:bodyPr>
          <a:lstStyle/>
          <a:p>
            <a:pPr marL="0" indent="0">
              <a:buNone/>
            </a:pPr>
            <a:r>
              <a:rPr lang="en-GB" dirty="0"/>
              <a:t>MEASURES </a:t>
            </a:r>
          </a:p>
          <a:p>
            <a:r>
              <a:rPr lang="en-IE" dirty="0"/>
              <a:t>Early Development Instrument about child (S-EDI)</a:t>
            </a:r>
          </a:p>
          <a:p>
            <a:r>
              <a:rPr lang="en-IE" dirty="0"/>
              <a:t>Mental well-being assessed using WHO-5 </a:t>
            </a:r>
          </a:p>
          <a:p>
            <a:r>
              <a:rPr lang="en-IE" dirty="0" err="1"/>
              <a:t>Center</a:t>
            </a:r>
            <a:r>
              <a:rPr lang="en-IE" dirty="0"/>
              <a:t> for Epidemiologic Studies Depression Scale (CES-D)</a:t>
            </a:r>
          </a:p>
          <a:p>
            <a:r>
              <a:rPr lang="en-IE" dirty="0"/>
              <a:t>Parenting Styles and Dimensions Questionnaire (PSDQ)</a:t>
            </a:r>
          </a:p>
          <a:p>
            <a:endParaRPr lang="en-IE" dirty="0"/>
          </a:p>
          <a:p>
            <a:endParaRPr lang="en-GB" dirty="0"/>
          </a:p>
        </p:txBody>
      </p:sp>
    </p:spTree>
    <p:extLst>
      <p:ext uri="{BB962C8B-B14F-4D97-AF65-F5344CB8AC3E}">
        <p14:creationId xmlns:p14="http://schemas.microsoft.com/office/powerpoint/2010/main" val="66523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 4: Early Childhood Care and Education collection </a:t>
            </a:r>
          </a:p>
        </p:txBody>
      </p:sp>
      <p:sp>
        <p:nvSpPr>
          <p:cNvPr id="5" name="Text Placeholder 4"/>
          <p:cNvSpPr>
            <a:spLocks noGrp="1"/>
          </p:cNvSpPr>
          <p:nvPr>
            <p:ph type="body" idx="1"/>
          </p:nvPr>
        </p:nvSpPr>
        <p:spPr/>
        <p:txBody>
          <a:bodyPr>
            <a:normAutofit/>
          </a:bodyPr>
          <a:lstStyle/>
          <a:p>
            <a:pPr>
              <a:lnSpc>
                <a:spcPct val="150000"/>
              </a:lnSpc>
              <a:spcBef>
                <a:spcPts val="0"/>
              </a:spcBef>
            </a:pPr>
            <a:r>
              <a:rPr lang="en-GB" dirty="0"/>
              <a:t>Tallaght West Childhood Development Initiative</a:t>
            </a:r>
          </a:p>
          <a:p>
            <a:pPr>
              <a:lnSpc>
                <a:spcPct val="150000"/>
              </a:lnSpc>
              <a:spcBef>
                <a:spcPts val="0"/>
              </a:spcBef>
            </a:pPr>
            <a:r>
              <a:rPr lang="en-GB" dirty="0"/>
              <a:t>Centre for Social and Educational Research, Dublin Institute of Technology</a:t>
            </a:r>
          </a:p>
          <a:p>
            <a:pPr>
              <a:lnSpc>
                <a:spcPct val="150000"/>
              </a:lnSpc>
              <a:spcBef>
                <a:spcPts val="0"/>
              </a:spcBef>
            </a:pPr>
            <a:r>
              <a:rPr lang="en-GB" dirty="0"/>
              <a:t>and Institute of Education, University of London</a:t>
            </a:r>
          </a:p>
          <a:p>
            <a:endParaRPr lang="en-GB" dirty="0"/>
          </a:p>
          <a:p>
            <a:endParaRPr lang="en-GB" dirty="0">
              <a:highlight>
                <a:srgbClr val="FFFF00"/>
              </a:highlight>
            </a:endParaRPr>
          </a:p>
        </p:txBody>
      </p:sp>
    </p:spTree>
    <p:extLst>
      <p:ext uri="{BB962C8B-B14F-4D97-AF65-F5344CB8AC3E}">
        <p14:creationId xmlns:p14="http://schemas.microsoft.com/office/powerpoint/2010/main" val="279414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Early Years programme</a:t>
            </a:r>
          </a:p>
        </p:txBody>
      </p:sp>
      <p:sp>
        <p:nvSpPr>
          <p:cNvPr id="3" name="Content Placeholder 2"/>
          <p:cNvSpPr>
            <a:spLocks noGrp="1"/>
          </p:cNvSpPr>
          <p:nvPr>
            <p:ph idx="1"/>
          </p:nvPr>
        </p:nvSpPr>
        <p:spPr>
          <a:xfrm>
            <a:off x="680321" y="2336873"/>
            <a:ext cx="9613861" cy="4186590"/>
          </a:xfrm>
        </p:spPr>
        <p:txBody>
          <a:bodyPr>
            <a:normAutofit/>
          </a:bodyPr>
          <a:lstStyle/>
          <a:p>
            <a:r>
              <a:rPr lang="en-IE" dirty="0"/>
              <a:t>2-year programme targeted at children and their families in Tallaght West</a:t>
            </a:r>
          </a:p>
          <a:p>
            <a:r>
              <a:rPr lang="en-IE" dirty="0"/>
              <a:t>Targeted all families in Tallaght West but especially children that  face barriers to educational achievement and well-being</a:t>
            </a:r>
          </a:p>
          <a:p>
            <a:r>
              <a:rPr lang="en-GB" dirty="0"/>
              <a:t>The CDI </a:t>
            </a:r>
            <a:r>
              <a:rPr lang="en-GB" i="1" dirty="0"/>
              <a:t>Early Years </a:t>
            </a:r>
            <a:r>
              <a:rPr lang="en-GB" dirty="0"/>
              <a:t>Programme explicitly sought to improve children’s ability to learn and to make them more ready for school, both socially and cognitively (school readiness) </a:t>
            </a:r>
            <a:endParaRPr lang="en-IE" dirty="0"/>
          </a:p>
          <a:p>
            <a:r>
              <a:rPr lang="en-IE" dirty="0"/>
              <a:t>Intervention delivered via the early years service: </a:t>
            </a:r>
            <a:r>
              <a:rPr lang="en-GB" dirty="0"/>
              <a:t>low-cost childcare with </a:t>
            </a:r>
            <a:r>
              <a:rPr lang="en-GB" dirty="0" err="1"/>
              <a:t>HighScope</a:t>
            </a:r>
            <a:r>
              <a:rPr lang="en-GB" dirty="0"/>
              <a:t> principles, minimum staff qualifications, longer working week, lower child to staff ratio, access to services…</a:t>
            </a:r>
            <a:endParaRPr lang="en-IE" dirty="0"/>
          </a:p>
          <a:p>
            <a:endParaRPr lang="en-GB" dirty="0"/>
          </a:p>
        </p:txBody>
      </p:sp>
    </p:spTree>
    <p:extLst>
      <p:ext uri="{BB962C8B-B14F-4D97-AF65-F5344CB8AC3E}">
        <p14:creationId xmlns:p14="http://schemas.microsoft.com/office/powerpoint/2010/main" val="17384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Early Years evaluation </a:t>
            </a:r>
          </a:p>
        </p:txBody>
      </p:sp>
      <p:sp>
        <p:nvSpPr>
          <p:cNvPr id="3" name="Content Placeholder 2"/>
          <p:cNvSpPr>
            <a:spLocks noGrp="1"/>
          </p:cNvSpPr>
          <p:nvPr>
            <p:ph idx="1"/>
          </p:nvPr>
        </p:nvSpPr>
        <p:spPr/>
        <p:txBody>
          <a:bodyPr>
            <a:normAutofit lnSpcReduction="10000"/>
          </a:bodyPr>
          <a:lstStyle/>
          <a:p>
            <a:r>
              <a:rPr lang="en-GB" dirty="0"/>
              <a:t>A cluster randomised trial: Early Years services were randomly allocated to the intervention or the control </a:t>
            </a:r>
          </a:p>
          <a:p>
            <a:r>
              <a:rPr lang="en-GB" dirty="0"/>
              <a:t>Two cohorts x three data collection points</a:t>
            </a:r>
          </a:p>
          <a:p>
            <a:pPr lvl="1"/>
            <a:r>
              <a:rPr lang="en-GB" dirty="0"/>
              <a:t>Cohort 1</a:t>
            </a:r>
          </a:p>
          <a:p>
            <a:pPr lvl="2"/>
            <a:r>
              <a:rPr lang="en-GB" dirty="0"/>
              <a:t>Baseline: Autumn 2008 </a:t>
            </a:r>
          </a:p>
          <a:p>
            <a:pPr lvl="2"/>
            <a:r>
              <a:rPr lang="en-GB" dirty="0"/>
              <a:t>Mid-phase (end of first year): Summer 2009</a:t>
            </a:r>
          </a:p>
          <a:p>
            <a:pPr lvl="2"/>
            <a:r>
              <a:rPr lang="en-GB" dirty="0"/>
              <a:t>End phase (end of second year): Summer 2010</a:t>
            </a:r>
          </a:p>
          <a:p>
            <a:pPr lvl="1"/>
            <a:r>
              <a:rPr lang="en-GB" dirty="0"/>
              <a:t>Cohort 2</a:t>
            </a:r>
          </a:p>
          <a:p>
            <a:pPr lvl="2"/>
            <a:r>
              <a:rPr lang="en-GB" dirty="0"/>
              <a:t>Baseline Autumn 2009</a:t>
            </a:r>
          </a:p>
          <a:p>
            <a:pPr lvl="2"/>
            <a:r>
              <a:rPr lang="en-GB" dirty="0"/>
              <a:t>Mid-phase (end of first year): Summer 2010</a:t>
            </a:r>
          </a:p>
          <a:p>
            <a:pPr lvl="2"/>
            <a:r>
              <a:rPr lang="en-GB" dirty="0"/>
              <a:t>End phase (end of second year): Summer 2011</a:t>
            </a:r>
          </a:p>
        </p:txBody>
      </p:sp>
    </p:spTree>
    <p:extLst>
      <p:ext uri="{BB962C8B-B14F-4D97-AF65-F5344CB8AC3E}">
        <p14:creationId xmlns:p14="http://schemas.microsoft.com/office/powerpoint/2010/main" val="71839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Early Years evaluation </a:t>
            </a:r>
          </a:p>
        </p:txBody>
      </p:sp>
      <p:sp>
        <p:nvSpPr>
          <p:cNvPr id="4" name="Text Placeholder 3"/>
          <p:cNvSpPr>
            <a:spLocks noGrp="1"/>
          </p:cNvSpPr>
          <p:nvPr>
            <p:ph type="body" idx="1"/>
          </p:nvPr>
        </p:nvSpPr>
        <p:spPr/>
        <p:txBody>
          <a:bodyPr/>
          <a:lstStyle/>
          <a:p>
            <a:r>
              <a:rPr lang="en-GB" dirty="0"/>
              <a:t>Child level assessment</a:t>
            </a:r>
          </a:p>
        </p:txBody>
      </p:sp>
      <p:sp>
        <p:nvSpPr>
          <p:cNvPr id="7" name="Text Placeholder 6"/>
          <p:cNvSpPr>
            <a:spLocks noGrp="1"/>
          </p:cNvSpPr>
          <p:nvPr>
            <p:ph type="body" sz="half" idx="15"/>
          </p:nvPr>
        </p:nvSpPr>
        <p:spPr>
          <a:xfrm>
            <a:off x="680322" y="3022673"/>
            <a:ext cx="3049702" cy="3545181"/>
          </a:xfrm>
        </p:spPr>
        <p:txBody>
          <a:bodyPr>
            <a:normAutofit fontScale="85000" lnSpcReduction="10000"/>
          </a:bodyPr>
          <a:lstStyle/>
          <a:p>
            <a:r>
              <a:rPr lang="en-GB" sz="1800" dirty="0"/>
              <a:t>Collected at Baseline, Mid-Phase and End phase</a:t>
            </a:r>
          </a:p>
          <a:p>
            <a:endParaRPr lang="en-GB" sz="1800" dirty="0"/>
          </a:p>
          <a:p>
            <a:r>
              <a:rPr lang="en-GB" sz="1800" dirty="0"/>
              <a:t>Standardised child assessments taken over time measuring cognitive, verbal, spatial development, and emotional and pro-social development</a:t>
            </a:r>
          </a:p>
          <a:p>
            <a:endParaRPr lang="en-GB" sz="1800" dirty="0"/>
          </a:p>
          <a:p>
            <a:r>
              <a:rPr lang="en-GB" sz="1800" dirty="0"/>
              <a:t>Instrument: direct assessment of children by researcher (similar method to PFL BAS data)  </a:t>
            </a:r>
          </a:p>
          <a:p>
            <a:endParaRPr lang="en-GB" sz="1800" dirty="0"/>
          </a:p>
          <a:p>
            <a:r>
              <a:rPr lang="en-GB" sz="1800" dirty="0"/>
              <a:t>Suite of standardised scales</a:t>
            </a:r>
          </a:p>
        </p:txBody>
      </p:sp>
      <p:sp>
        <p:nvSpPr>
          <p:cNvPr id="5" name="Text Placeholder 4"/>
          <p:cNvSpPr>
            <a:spLocks noGrp="1"/>
          </p:cNvSpPr>
          <p:nvPr>
            <p:ph type="body" sz="quarter" idx="3"/>
          </p:nvPr>
        </p:nvSpPr>
        <p:spPr>
          <a:xfrm>
            <a:off x="4263758" y="2283784"/>
            <a:ext cx="3063240" cy="576262"/>
          </a:xfrm>
        </p:spPr>
        <p:txBody>
          <a:bodyPr/>
          <a:lstStyle/>
          <a:p>
            <a:r>
              <a:rPr lang="en-GB" dirty="0"/>
              <a:t>Parent level assessment </a:t>
            </a:r>
          </a:p>
        </p:txBody>
      </p:sp>
      <p:sp>
        <p:nvSpPr>
          <p:cNvPr id="8" name="Text Placeholder 7"/>
          <p:cNvSpPr>
            <a:spLocks noGrp="1"/>
          </p:cNvSpPr>
          <p:nvPr>
            <p:ph type="body" sz="half" idx="16"/>
          </p:nvPr>
        </p:nvSpPr>
        <p:spPr>
          <a:xfrm>
            <a:off x="4157343" y="3022672"/>
            <a:ext cx="3063240" cy="3307790"/>
          </a:xfrm>
        </p:spPr>
        <p:txBody>
          <a:bodyPr>
            <a:normAutofit fontScale="85000" lnSpcReduction="20000"/>
          </a:bodyPr>
          <a:lstStyle/>
          <a:p>
            <a:r>
              <a:rPr lang="en-GB" sz="1800" dirty="0"/>
              <a:t>Collected at Baseline and End phase </a:t>
            </a:r>
          </a:p>
          <a:p>
            <a:endParaRPr lang="en-GB" sz="1800" dirty="0"/>
          </a:p>
          <a:p>
            <a:r>
              <a:rPr lang="en-GB" sz="1800" dirty="0"/>
              <a:t>Child social/behavioural profiles and assessment of child’s development. Other measures of parenting and home learning environment collected. </a:t>
            </a:r>
          </a:p>
          <a:p>
            <a:endParaRPr lang="en-GB" sz="1800" dirty="0"/>
          </a:p>
          <a:p>
            <a:r>
              <a:rPr lang="en-GB" sz="1800" dirty="0"/>
              <a:t>Instrument: survey with primary caregiver (similar method to PFL) </a:t>
            </a:r>
          </a:p>
          <a:p>
            <a:endParaRPr lang="en-GB" sz="1800" dirty="0"/>
          </a:p>
          <a:p>
            <a:r>
              <a:rPr lang="en-GB" sz="1800" dirty="0"/>
              <a:t>Mix of household demographics and standardised scales  </a:t>
            </a:r>
          </a:p>
        </p:txBody>
      </p:sp>
      <p:sp>
        <p:nvSpPr>
          <p:cNvPr id="6" name="Text Placeholder 5"/>
          <p:cNvSpPr>
            <a:spLocks noGrp="1"/>
          </p:cNvSpPr>
          <p:nvPr>
            <p:ph type="body" sz="quarter" idx="13"/>
          </p:nvPr>
        </p:nvSpPr>
        <p:spPr>
          <a:xfrm>
            <a:off x="7859776" y="2254467"/>
            <a:ext cx="3070025" cy="576262"/>
          </a:xfrm>
        </p:spPr>
        <p:txBody>
          <a:bodyPr/>
          <a:lstStyle/>
          <a:p>
            <a:r>
              <a:rPr lang="en-GB" dirty="0"/>
              <a:t>Care setting level assessment </a:t>
            </a:r>
          </a:p>
        </p:txBody>
      </p:sp>
      <p:sp>
        <p:nvSpPr>
          <p:cNvPr id="9" name="Text Placeholder 8"/>
          <p:cNvSpPr>
            <a:spLocks noGrp="1"/>
          </p:cNvSpPr>
          <p:nvPr>
            <p:ph type="body" sz="half" idx="17"/>
          </p:nvPr>
        </p:nvSpPr>
        <p:spPr>
          <a:xfrm>
            <a:off x="7890756" y="3022672"/>
            <a:ext cx="3414107" cy="3087982"/>
          </a:xfrm>
        </p:spPr>
        <p:txBody>
          <a:bodyPr>
            <a:normAutofit fontScale="77500" lnSpcReduction="20000"/>
          </a:bodyPr>
          <a:lstStyle/>
          <a:p>
            <a:r>
              <a:rPr lang="en-GB" sz="1800" dirty="0"/>
              <a:t>Collected once during study</a:t>
            </a:r>
          </a:p>
          <a:p>
            <a:endParaRPr lang="en-GB" sz="1800" dirty="0"/>
          </a:p>
          <a:p>
            <a:endParaRPr lang="en-GB" sz="1800" dirty="0"/>
          </a:p>
          <a:p>
            <a:r>
              <a:rPr lang="en-GB" sz="1800" dirty="0"/>
              <a:t>Quality assessments of the Early Years services  of the care setting environment using ECCRS-R and ECCERS-E and CIS</a:t>
            </a:r>
          </a:p>
          <a:p>
            <a:endParaRPr lang="en-GB" sz="1800" dirty="0"/>
          </a:p>
          <a:p>
            <a:r>
              <a:rPr lang="en-GB" sz="1800" dirty="0"/>
              <a:t>Assessment conducted by specially trained researchers  </a:t>
            </a:r>
          </a:p>
          <a:p>
            <a:endParaRPr lang="en-GB" sz="1800" dirty="0"/>
          </a:p>
          <a:p>
            <a:r>
              <a:rPr lang="en-GB" sz="1800" dirty="0"/>
              <a:t>Used a specific scale that had been designed by one of the co-investigators </a:t>
            </a:r>
          </a:p>
        </p:txBody>
      </p:sp>
    </p:spTree>
    <p:extLst>
      <p:ext uri="{BB962C8B-B14F-4D97-AF65-F5344CB8AC3E}">
        <p14:creationId xmlns:p14="http://schemas.microsoft.com/office/powerpoint/2010/main" val="17109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4400" dirty="0"/>
              <a:t>Part 1: Background</a:t>
            </a:r>
            <a:endParaRPr lang="en-GB" dirty="0"/>
          </a:p>
        </p:txBody>
      </p:sp>
      <p:sp>
        <p:nvSpPr>
          <p:cNvPr id="5" name="Text Placeholder 4"/>
          <p:cNvSpPr>
            <a:spLocks noGrp="1"/>
          </p:cNvSpPr>
          <p:nvPr>
            <p:ph type="body" idx="1"/>
          </p:nvPr>
        </p:nvSpPr>
        <p:spPr/>
        <p:txBody>
          <a:bodyPr>
            <a:normAutofit/>
          </a:bodyPr>
          <a:lstStyle/>
          <a:p>
            <a:pPr algn="l"/>
            <a:r>
              <a:rPr lang="en-GB" sz="2800" dirty="0"/>
              <a:t>Foundations of the data archiving project at the Children’s Research Network</a:t>
            </a:r>
          </a:p>
        </p:txBody>
      </p:sp>
    </p:spTree>
    <p:extLst>
      <p:ext uri="{BB962C8B-B14F-4D97-AF65-F5344CB8AC3E}">
        <p14:creationId xmlns:p14="http://schemas.microsoft.com/office/powerpoint/2010/main" val="3129192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inside ECCE - overview</a:t>
            </a:r>
          </a:p>
        </p:txBody>
      </p:sp>
      <p:sp>
        <p:nvSpPr>
          <p:cNvPr id="3" name="Content Placeholder 2"/>
          <p:cNvSpPr>
            <a:spLocks noGrp="1"/>
          </p:cNvSpPr>
          <p:nvPr>
            <p:ph sz="half" idx="1"/>
          </p:nvPr>
        </p:nvSpPr>
        <p:spPr>
          <a:xfrm>
            <a:off x="548434" y="2824844"/>
            <a:ext cx="5245695" cy="2929720"/>
          </a:xfrm>
        </p:spPr>
        <p:txBody>
          <a:bodyPr>
            <a:normAutofit fontScale="92500" lnSpcReduction="10000"/>
          </a:bodyPr>
          <a:lstStyle/>
          <a:p>
            <a:pPr marL="0" indent="0">
              <a:buNone/>
            </a:pPr>
            <a:r>
              <a:rPr lang="en-GB" sz="2100" b="1" dirty="0"/>
              <a:t>Child level measures </a:t>
            </a:r>
          </a:p>
          <a:p>
            <a:r>
              <a:rPr lang="en-GB" sz="2100" dirty="0"/>
              <a:t>British Ability Scales 2nd Edition [BAS II]</a:t>
            </a:r>
          </a:p>
          <a:p>
            <a:r>
              <a:rPr lang="en-GB" sz="2100" dirty="0"/>
              <a:t>Rhyme and Alliteration</a:t>
            </a:r>
          </a:p>
          <a:p>
            <a:r>
              <a:rPr lang="en-GB" sz="2100" dirty="0"/>
              <a:t>Lower letter recognition</a:t>
            </a:r>
          </a:p>
          <a:p>
            <a:r>
              <a:rPr lang="en-GB" sz="2100" dirty="0"/>
              <a:t>Adaptive Social Behaviour Inventory [ASBI]</a:t>
            </a:r>
          </a:p>
          <a:p>
            <a:r>
              <a:rPr lang="en-GB" sz="2100" dirty="0"/>
              <a:t>Strengths and Difficulties Questionnaire [SDQ]</a:t>
            </a:r>
          </a:p>
          <a:p>
            <a:endParaRPr lang="en-GB" dirty="0"/>
          </a:p>
          <a:p>
            <a:pPr algn="ctr"/>
            <a:endParaRPr lang="en-GB" dirty="0"/>
          </a:p>
        </p:txBody>
      </p:sp>
      <p:sp>
        <p:nvSpPr>
          <p:cNvPr id="4" name="Content Placeholder 3"/>
          <p:cNvSpPr>
            <a:spLocks noGrp="1"/>
          </p:cNvSpPr>
          <p:nvPr>
            <p:ph sz="half" idx="2"/>
          </p:nvPr>
        </p:nvSpPr>
        <p:spPr>
          <a:xfrm>
            <a:off x="6207369" y="2336872"/>
            <a:ext cx="5099539" cy="3905665"/>
          </a:xfrm>
        </p:spPr>
        <p:txBody>
          <a:bodyPr>
            <a:normAutofit fontScale="92500" lnSpcReduction="10000"/>
          </a:bodyPr>
          <a:lstStyle/>
          <a:p>
            <a:pPr marL="0" indent="0">
              <a:buNone/>
            </a:pPr>
            <a:r>
              <a:rPr lang="en-GB" sz="2100" b="1" dirty="0"/>
              <a:t>Parent level measures </a:t>
            </a:r>
          </a:p>
          <a:p>
            <a:r>
              <a:rPr lang="en-GB" sz="2100" dirty="0"/>
              <a:t>Strengths and Difficulties Questionnaire (SDQ) – measured child</a:t>
            </a:r>
          </a:p>
          <a:p>
            <a:r>
              <a:rPr lang="en-GB" sz="2100" dirty="0"/>
              <a:t>Parent Stress Scale</a:t>
            </a:r>
          </a:p>
          <a:p>
            <a:r>
              <a:rPr lang="en-GB" sz="2100" dirty="0"/>
              <a:t>Home Learning Environment Index</a:t>
            </a:r>
          </a:p>
          <a:p>
            <a:endParaRPr lang="en-GB" sz="2100" dirty="0"/>
          </a:p>
          <a:p>
            <a:pPr marL="0" indent="0">
              <a:buNone/>
            </a:pPr>
            <a:r>
              <a:rPr lang="en-GB" sz="2100" b="1" dirty="0"/>
              <a:t>Service level measures </a:t>
            </a:r>
          </a:p>
          <a:p>
            <a:r>
              <a:rPr lang="en-GB" sz="2100" dirty="0"/>
              <a:t>Early Childhood Environmental Rating Scale (ECERS-R)</a:t>
            </a:r>
          </a:p>
          <a:p>
            <a:r>
              <a:rPr lang="en-GB" sz="2100" dirty="0"/>
              <a:t>Early Childhood Environmental Rating Scale - Extension (ECERS-E)</a:t>
            </a:r>
          </a:p>
          <a:p>
            <a:r>
              <a:rPr lang="en-GB" sz="2100" dirty="0"/>
              <a:t>Arnett Caregiver Interaction Scale (CIS)</a:t>
            </a:r>
          </a:p>
          <a:p>
            <a:endParaRPr lang="en-GB" dirty="0"/>
          </a:p>
        </p:txBody>
      </p:sp>
    </p:spTree>
    <p:extLst>
      <p:ext uri="{BB962C8B-B14F-4D97-AF65-F5344CB8AC3E}">
        <p14:creationId xmlns:p14="http://schemas.microsoft.com/office/powerpoint/2010/main" val="396189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 5: What do you get in a curated PEII collection?</a:t>
            </a:r>
          </a:p>
        </p:txBody>
      </p:sp>
      <p:sp>
        <p:nvSpPr>
          <p:cNvPr id="5" name="Text Placeholder 4"/>
          <p:cNvSpPr>
            <a:spLocks noGrp="1"/>
          </p:cNvSpPr>
          <p:nvPr>
            <p:ph type="body" idx="1"/>
          </p:nvPr>
        </p:nvSpPr>
        <p:spPr/>
        <p:txBody>
          <a:bodyPr>
            <a:normAutofit/>
          </a:bodyPr>
          <a:lstStyle/>
          <a:p>
            <a:r>
              <a:rPr lang="en-GB" sz="2800" dirty="0"/>
              <a:t>Curated by the Children’s Research Network in 2016 - 2017</a:t>
            </a:r>
            <a:endParaRPr lang="en-GB" sz="2800" dirty="0">
              <a:highlight>
                <a:srgbClr val="FFFF00"/>
              </a:highlight>
            </a:endParaRPr>
          </a:p>
        </p:txBody>
      </p:sp>
    </p:spTree>
    <p:extLst>
      <p:ext uri="{BB962C8B-B14F-4D97-AF65-F5344CB8AC3E}">
        <p14:creationId xmlns:p14="http://schemas.microsoft.com/office/powerpoint/2010/main" val="4133888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Description of data file</a:t>
            </a:r>
          </a:p>
        </p:txBody>
      </p:sp>
      <p:sp>
        <p:nvSpPr>
          <p:cNvPr id="5" name="Content Placeholder 4"/>
          <p:cNvSpPr>
            <a:spLocks noGrp="1"/>
          </p:cNvSpPr>
          <p:nvPr>
            <p:ph idx="1"/>
          </p:nvPr>
        </p:nvSpPr>
        <p:spPr/>
        <p:txBody>
          <a:bodyPr/>
          <a:lstStyle/>
          <a:p>
            <a:r>
              <a:rPr lang="en-GB" dirty="0"/>
              <a:t>Delivered in .sav but should be useable across range of formats</a:t>
            </a:r>
          </a:p>
          <a:p>
            <a:r>
              <a:rPr lang="en-GB" dirty="0"/>
              <a:t>Variables are named and labelled to match survey as closely as possible – for ease of reference</a:t>
            </a:r>
          </a:p>
          <a:p>
            <a:r>
              <a:rPr lang="en-GB" dirty="0"/>
              <a:t>Anonymised and derived variables content clearly labelled and info given in codebook</a:t>
            </a:r>
          </a:p>
          <a:p>
            <a:r>
              <a:rPr lang="en-GB" dirty="0"/>
              <a:t>Missing data in categorical variables marked with standardised value codes (996, 997 </a:t>
            </a:r>
            <a:r>
              <a:rPr lang="en-GB" dirty="0" err="1"/>
              <a:t>etc</a:t>
            </a:r>
            <a:r>
              <a:rPr lang="en-GB" dirty="0"/>
              <a:t>) </a:t>
            </a:r>
          </a:p>
          <a:p>
            <a:r>
              <a:rPr lang="en-GB" dirty="0"/>
              <a:t>All cases included in multi-wave studies to allow merging (so missing cases included)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7106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Description of codebook</a:t>
            </a:r>
          </a:p>
        </p:txBody>
      </p:sp>
      <p:sp>
        <p:nvSpPr>
          <p:cNvPr id="3" name="Content Placeholder 2"/>
          <p:cNvSpPr>
            <a:spLocks noGrp="1"/>
          </p:cNvSpPr>
          <p:nvPr>
            <p:ph idx="1"/>
          </p:nvPr>
        </p:nvSpPr>
        <p:spPr>
          <a:xfrm>
            <a:off x="680321" y="2336872"/>
            <a:ext cx="11139972" cy="4208893"/>
          </a:xfrm>
        </p:spPr>
        <p:txBody>
          <a:bodyPr>
            <a:normAutofit fontScale="92500" lnSpcReduction="10000"/>
          </a:bodyPr>
          <a:lstStyle/>
          <a:p>
            <a:pPr marL="0" indent="0">
              <a:buNone/>
            </a:pPr>
            <a:r>
              <a:rPr lang="en-IE" dirty="0"/>
              <a:t>Variables are listed chronologically as they appear in the archived data file. For each variable the following information is provided: </a:t>
            </a:r>
            <a:endParaRPr lang="en-GB" dirty="0"/>
          </a:p>
          <a:p>
            <a:pPr lvl="1"/>
            <a:r>
              <a:rPr lang="en-IE" dirty="0"/>
              <a:t>Variable name </a:t>
            </a:r>
            <a:endParaRPr lang="en-GB" dirty="0"/>
          </a:p>
          <a:p>
            <a:pPr lvl="1"/>
            <a:r>
              <a:rPr lang="en-IE" dirty="0"/>
              <a:t>Position </a:t>
            </a:r>
            <a:endParaRPr lang="en-GB" dirty="0"/>
          </a:p>
          <a:p>
            <a:pPr lvl="1"/>
            <a:r>
              <a:rPr lang="en-IE" dirty="0"/>
              <a:t>Label </a:t>
            </a:r>
            <a:endParaRPr lang="en-GB" dirty="0"/>
          </a:p>
          <a:p>
            <a:pPr lvl="1"/>
            <a:r>
              <a:rPr lang="en-IE" dirty="0"/>
              <a:t>Type </a:t>
            </a:r>
            <a:endParaRPr lang="en-GB" dirty="0"/>
          </a:p>
          <a:p>
            <a:pPr lvl="1"/>
            <a:r>
              <a:rPr lang="en-IE" dirty="0"/>
              <a:t>Code values are listed for nominal variables </a:t>
            </a:r>
            <a:endParaRPr lang="en-GB" dirty="0"/>
          </a:p>
          <a:p>
            <a:pPr lvl="1"/>
            <a:r>
              <a:rPr lang="en-IE" dirty="0"/>
              <a:t>Missing values including “don't know”, “not applicable” and “refuse”</a:t>
            </a:r>
            <a:endParaRPr lang="en-GB" dirty="0"/>
          </a:p>
          <a:p>
            <a:pPr lvl="1"/>
            <a:r>
              <a:rPr lang="en-IE" dirty="0"/>
              <a:t>Some basic frequencies </a:t>
            </a:r>
            <a:endParaRPr lang="en-GB" dirty="0"/>
          </a:p>
          <a:p>
            <a:pPr marL="0" indent="0">
              <a:buNone/>
            </a:pPr>
            <a:r>
              <a:rPr lang="en-IE" dirty="0"/>
              <a:t>Each codebook concludes with a chronological index of variables in the appendix. The name and label for each variable is provided in this index. Also variables are categorised into the eight major domains of the study for quick reference, and in some cases additional information is provided to assist the user to find groups of variables of particular interest. </a:t>
            </a:r>
            <a:endParaRPr lang="en-GB" dirty="0"/>
          </a:p>
        </p:txBody>
      </p:sp>
    </p:spTree>
    <p:extLst>
      <p:ext uri="{BB962C8B-B14F-4D97-AF65-F5344CB8AC3E}">
        <p14:creationId xmlns:p14="http://schemas.microsoft.com/office/powerpoint/2010/main" val="57884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Description of survey</a:t>
            </a:r>
          </a:p>
        </p:txBody>
      </p:sp>
      <p:sp>
        <p:nvSpPr>
          <p:cNvPr id="3" name="Content Placeholder 2"/>
          <p:cNvSpPr>
            <a:spLocks noGrp="1"/>
          </p:cNvSpPr>
          <p:nvPr>
            <p:ph idx="1"/>
          </p:nvPr>
        </p:nvSpPr>
        <p:spPr/>
        <p:txBody>
          <a:bodyPr>
            <a:normAutofit/>
          </a:bodyPr>
          <a:lstStyle/>
          <a:p>
            <a:r>
              <a:rPr lang="en-IE" dirty="0"/>
              <a:t>Copy of the survey that was used to collect the data is provided in PDF </a:t>
            </a:r>
          </a:p>
          <a:p>
            <a:endParaRPr lang="en-IE" dirty="0"/>
          </a:p>
          <a:p>
            <a:r>
              <a:rPr lang="en-IE" dirty="0"/>
              <a:t>Scale materials that cannot be shared due to copyrighted restrictions are redacted but cited </a:t>
            </a:r>
            <a:endParaRPr lang="en-GB" dirty="0"/>
          </a:p>
          <a:p>
            <a:endParaRPr lang="en-GB" dirty="0"/>
          </a:p>
          <a:p>
            <a:r>
              <a:rPr lang="en-GB" dirty="0"/>
              <a:t>Users should refer to survey to examine full text of original question (not always possible to fit it into label) </a:t>
            </a:r>
          </a:p>
        </p:txBody>
      </p:sp>
    </p:spTree>
    <p:extLst>
      <p:ext uri="{BB962C8B-B14F-4D97-AF65-F5344CB8AC3E}">
        <p14:creationId xmlns:p14="http://schemas.microsoft.com/office/powerpoint/2010/main" val="115970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Ruth Geraghty, Data Curator and Researcher</a:t>
            </a:r>
          </a:p>
        </p:txBody>
      </p:sp>
      <p:sp>
        <p:nvSpPr>
          <p:cNvPr id="5" name="Text Placeholder 4"/>
          <p:cNvSpPr>
            <a:spLocks noGrp="1"/>
          </p:cNvSpPr>
          <p:nvPr>
            <p:ph type="body" sz="half" idx="2"/>
          </p:nvPr>
        </p:nvSpPr>
        <p:spPr/>
        <p:txBody>
          <a:bodyPr/>
          <a:lstStyle/>
          <a:p>
            <a:r>
              <a:rPr lang="en-GB" sz="2800" dirty="0"/>
              <a:t>rgeraghty.crn@effectiveservices.org</a:t>
            </a:r>
          </a:p>
          <a:p>
            <a:endParaRPr lang="en-GB" dirty="0"/>
          </a:p>
        </p:txBody>
      </p:sp>
      <p:sp>
        <p:nvSpPr>
          <p:cNvPr id="2" name="TextBox 1"/>
          <p:cNvSpPr txBox="1"/>
          <p:nvPr/>
        </p:nvSpPr>
        <p:spPr>
          <a:xfrm>
            <a:off x="1101969" y="3094893"/>
            <a:ext cx="7631723" cy="830997"/>
          </a:xfrm>
          <a:prstGeom prst="rect">
            <a:avLst/>
          </a:prstGeom>
          <a:noFill/>
        </p:spPr>
        <p:txBody>
          <a:bodyPr wrap="square" rtlCol="0">
            <a:spAutoFit/>
          </a:bodyPr>
          <a:lstStyle/>
          <a:p>
            <a:r>
              <a:rPr lang="en-IE" sz="4800" dirty="0"/>
              <a:t>Questions? </a:t>
            </a:r>
          </a:p>
        </p:txBody>
      </p:sp>
    </p:spTree>
    <p:extLst>
      <p:ext uri="{BB962C8B-B14F-4D97-AF65-F5344CB8AC3E}">
        <p14:creationId xmlns:p14="http://schemas.microsoft.com/office/powerpoint/2010/main" val="75584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tint val="96000"/>
                <a:shade val="100000"/>
                <a:hueMod val="92000"/>
                <a:satMod val="200000"/>
                <a:lumMod val="128000"/>
              </a:schemeClr>
            </a:gs>
            <a:gs pos="1000">
              <a:schemeClr val="bg2">
                <a:shade val="100000"/>
                <a:hueMod val="100000"/>
                <a:satMod val="110000"/>
                <a:lumMod val="130000"/>
              </a:schemeClr>
            </a:gs>
            <a:gs pos="62000">
              <a:schemeClr val="bg2">
                <a:shade val="78000"/>
                <a:hueMod val="118000"/>
                <a:satMod val="120000"/>
                <a:lumMod val="69000"/>
              </a:schemeClr>
            </a:gs>
          </a:gsLst>
          <a:lin ang="252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23"/>
            <a:ext cx="4816646" cy="6527578"/>
          </a:xfrm>
          <a:prstGeom prst="rect">
            <a:avLst/>
          </a:prstGeom>
        </p:spPr>
      </p:pic>
      <p:sp>
        <p:nvSpPr>
          <p:cNvPr id="5" name="TextBox 4"/>
          <p:cNvSpPr txBox="1"/>
          <p:nvPr/>
        </p:nvSpPr>
        <p:spPr>
          <a:xfrm>
            <a:off x="4986786" y="307389"/>
            <a:ext cx="7064537" cy="2215991"/>
          </a:xfrm>
          <a:prstGeom prst="rect">
            <a:avLst/>
          </a:prstGeom>
          <a:noFill/>
        </p:spPr>
        <p:txBody>
          <a:bodyPr wrap="square" rtlCol="0">
            <a:spAutoFit/>
          </a:bodyPr>
          <a:lstStyle/>
          <a:p>
            <a:pPr marL="285750" indent="-285750">
              <a:buFont typeface="Arial" panose="020B0604020202020204" pitchFamily="34" charset="0"/>
              <a:buChar char="•"/>
            </a:pPr>
            <a:r>
              <a:rPr lang="en-IE" sz="2000" dirty="0"/>
              <a:t>Prevention and early intervention (PEI) one of the ‘issues’ tackled by The Atlantic Philanthropies’ investment in Ireland</a:t>
            </a:r>
          </a:p>
          <a:p>
            <a:pPr marL="285750" indent="-285750">
              <a:buFont typeface="Arial" panose="020B0604020202020204" pitchFamily="34" charset="0"/>
              <a:buChar char="•"/>
            </a:pPr>
            <a:endParaRPr lang="en-IE" sz="2000" dirty="0"/>
          </a:p>
          <a:p>
            <a:pPr marL="285750" indent="-285750">
              <a:buFont typeface="Arial" panose="020B0604020202020204" pitchFamily="34" charset="0"/>
              <a:buChar char="•"/>
            </a:pPr>
            <a:r>
              <a:rPr lang="en-IE" sz="2000" dirty="0"/>
              <a:t>Prevention = prevent a problem occurring </a:t>
            </a:r>
          </a:p>
          <a:p>
            <a:pPr marL="285750" indent="-285750">
              <a:buFont typeface="Arial" panose="020B0604020202020204" pitchFamily="34" charset="0"/>
              <a:buChar char="•"/>
            </a:pPr>
            <a:r>
              <a:rPr lang="en-IE" sz="2000" dirty="0"/>
              <a:t>Early intervention = intervene before problem gets worse</a:t>
            </a:r>
          </a:p>
          <a:p>
            <a:pPr marL="285750" indent="-285750">
              <a:buFont typeface="Arial" panose="020B0604020202020204" pitchFamily="34" charset="0"/>
              <a:buChar char="•"/>
            </a:pPr>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646" y="2469706"/>
            <a:ext cx="7375354" cy="1919287"/>
          </a:xfrm>
          <a:prstGeom prst="rect">
            <a:avLst/>
          </a:prstGeom>
        </p:spPr>
      </p:pic>
      <p:sp>
        <p:nvSpPr>
          <p:cNvPr id="7" name="TextBox 6"/>
          <p:cNvSpPr txBox="1"/>
          <p:nvPr/>
        </p:nvSpPr>
        <p:spPr>
          <a:xfrm>
            <a:off x="4986786" y="4673873"/>
            <a:ext cx="6478384" cy="1569660"/>
          </a:xfrm>
          <a:prstGeom prst="rect">
            <a:avLst/>
          </a:prstGeom>
          <a:noFill/>
        </p:spPr>
        <p:txBody>
          <a:bodyPr wrap="square" rtlCol="0">
            <a:spAutoFit/>
          </a:bodyPr>
          <a:lstStyle/>
          <a:p>
            <a:pPr marL="285750" indent="-285750">
              <a:buFont typeface="Arial" panose="020B0604020202020204" pitchFamily="34" charset="0"/>
              <a:buChar char="•"/>
            </a:pPr>
            <a:r>
              <a:rPr lang="en-IE" sz="2000" dirty="0"/>
              <a:t>2004 – 2014 extended period of investment </a:t>
            </a:r>
          </a:p>
          <a:p>
            <a:pPr marL="285750" indent="-285750">
              <a:buFont typeface="Arial" panose="020B0604020202020204" pitchFamily="34" charset="0"/>
              <a:buChar char="•"/>
            </a:pPr>
            <a:r>
              <a:rPr lang="en-IE" sz="2000" dirty="0"/>
              <a:t>Sometimes in conjunction with government and other organisations </a:t>
            </a:r>
          </a:p>
          <a:p>
            <a:pPr marL="285750" indent="-285750">
              <a:buFont typeface="Arial" panose="020B0604020202020204" pitchFamily="34" charset="0"/>
              <a:buChar char="•"/>
            </a:pPr>
            <a:endParaRPr lang="en-IE" dirty="0"/>
          </a:p>
          <a:p>
            <a:r>
              <a:rPr lang="en-IE" dirty="0"/>
              <a:t> </a:t>
            </a:r>
          </a:p>
        </p:txBody>
      </p:sp>
    </p:spTree>
    <p:extLst>
      <p:ext uri="{BB962C8B-B14F-4D97-AF65-F5344CB8AC3E}">
        <p14:creationId xmlns:p14="http://schemas.microsoft.com/office/powerpoint/2010/main" val="34153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491" y="-28068"/>
            <a:ext cx="4628509" cy="6524863"/>
          </a:xfrm>
          <a:prstGeom prst="rect">
            <a:avLst/>
          </a:prstGeom>
        </p:spPr>
      </p:pic>
      <p:sp>
        <p:nvSpPr>
          <p:cNvPr id="5" name="TextBox 4"/>
          <p:cNvSpPr txBox="1"/>
          <p:nvPr/>
        </p:nvSpPr>
        <p:spPr>
          <a:xfrm>
            <a:off x="0" y="2984"/>
            <a:ext cx="7563491" cy="6494085"/>
          </a:xfrm>
          <a:prstGeom prst="rect">
            <a:avLst/>
          </a:prstGeom>
          <a:solidFill>
            <a:schemeClr val="tx1"/>
          </a:solidFill>
        </p:spPr>
        <p:txBody>
          <a:bodyPr wrap="square" rtlCol="0">
            <a:spAutoFit/>
          </a:bodyPr>
          <a:lstStyle/>
          <a:p>
            <a:r>
              <a:rPr lang="en-IE" sz="1600" i="1" dirty="0">
                <a:solidFill>
                  <a:schemeClr val="bg1"/>
                </a:solidFill>
              </a:rPr>
              <a:t>Ten Years of Learning, Rochford et al., 2014</a:t>
            </a:r>
          </a:p>
          <a:p>
            <a:endParaRPr lang="en-IE" sz="1600" dirty="0">
              <a:solidFill>
                <a:schemeClr val="bg1"/>
              </a:solidFill>
            </a:endParaRPr>
          </a:p>
          <a:p>
            <a:pPr marL="285750" indent="-285750">
              <a:buFont typeface="Wingdings" panose="05000000000000000000" pitchFamily="2" charset="2"/>
              <a:buChar char="q"/>
            </a:pPr>
            <a:r>
              <a:rPr lang="en-IE" sz="1600" dirty="0">
                <a:solidFill>
                  <a:schemeClr val="bg1"/>
                </a:solidFill>
              </a:rPr>
              <a:t>€127 million investment by Atlantic Philanthropies over 10yrs </a:t>
            </a:r>
          </a:p>
          <a:p>
            <a:pPr marL="285750" indent="-285750">
              <a:buFont typeface="Wingdings" panose="05000000000000000000" pitchFamily="2" charset="2"/>
              <a:buChar char="q"/>
            </a:pPr>
            <a:endParaRPr lang="en-IE" sz="1600" dirty="0">
              <a:solidFill>
                <a:schemeClr val="bg1"/>
              </a:solidFill>
            </a:endParaRPr>
          </a:p>
          <a:p>
            <a:pPr marL="285750" indent="-285750">
              <a:buFont typeface="Wingdings" panose="05000000000000000000" pitchFamily="2" charset="2"/>
              <a:buChar char="q"/>
            </a:pPr>
            <a:r>
              <a:rPr lang="en-IE" sz="1600" dirty="0">
                <a:solidFill>
                  <a:schemeClr val="bg1"/>
                </a:solidFill>
              </a:rPr>
              <a:t>30 partner agencies and community groups </a:t>
            </a:r>
          </a:p>
          <a:p>
            <a:pPr marL="285750" indent="-285750">
              <a:buFont typeface="Wingdings" panose="05000000000000000000" pitchFamily="2" charset="2"/>
              <a:buChar char="q"/>
            </a:pPr>
            <a:endParaRPr lang="en-IE" sz="1600" dirty="0">
              <a:solidFill>
                <a:schemeClr val="bg1"/>
              </a:solidFill>
            </a:endParaRPr>
          </a:p>
          <a:p>
            <a:pPr marL="285750" indent="-285750">
              <a:buFont typeface="Wingdings" panose="05000000000000000000" pitchFamily="2" charset="2"/>
              <a:buChar char="q"/>
            </a:pPr>
            <a:r>
              <a:rPr lang="en-IE" sz="1600" dirty="0">
                <a:solidFill>
                  <a:schemeClr val="bg1"/>
                </a:solidFill>
              </a:rPr>
              <a:t>52 prevention and early intervention services and programmes across </a:t>
            </a:r>
            <a:r>
              <a:rPr lang="en-IE" sz="1600" dirty="0" err="1">
                <a:solidFill>
                  <a:schemeClr val="bg1"/>
                </a:solidFill>
              </a:rPr>
              <a:t>RoI</a:t>
            </a:r>
            <a:r>
              <a:rPr lang="en-IE" sz="1600" dirty="0">
                <a:solidFill>
                  <a:schemeClr val="bg1"/>
                </a:solidFill>
              </a:rPr>
              <a:t> and NI</a:t>
            </a:r>
          </a:p>
          <a:p>
            <a:endParaRPr lang="en-IE" sz="1600" dirty="0">
              <a:solidFill>
                <a:schemeClr val="bg1"/>
              </a:solidFill>
            </a:endParaRPr>
          </a:p>
          <a:p>
            <a:pPr marL="285750" indent="-285750">
              <a:buFont typeface="Wingdings" panose="05000000000000000000" pitchFamily="2" charset="2"/>
              <a:buChar char="q"/>
            </a:pPr>
            <a:r>
              <a:rPr lang="en-IE" sz="1600" dirty="0">
                <a:solidFill>
                  <a:schemeClr val="bg1"/>
                </a:solidFill>
              </a:rPr>
              <a:t>Services operating across a diverse range of areas in child and youth well-being: </a:t>
            </a:r>
          </a:p>
          <a:p>
            <a:pPr marL="742950" lvl="1" indent="-285750">
              <a:buFont typeface="Arial" panose="020B0604020202020204" pitchFamily="34" charset="0"/>
              <a:buChar char="•"/>
            </a:pPr>
            <a:r>
              <a:rPr lang="en-IE" sz="1600" dirty="0">
                <a:solidFill>
                  <a:schemeClr val="bg1"/>
                </a:solidFill>
              </a:rPr>
              <a:t>Early childhood</a:t>
            </a:r>
          </a:p>
          <a:p>
            <a:pPr marL="742950" lvl="1" indent="-285750">
              <a:buFont typeface="Arial" panose="020B0604020202020204" pitchFamily="34" charset="0"/>
              <a:buChar char="•"/>
            </a:pPr>
            <a:r>
              <a:rPr lang="en-IE" sz="1600" dirty="0">
                <a:solidFill>
                  <a:schemeClr val="bg1"/>
                </a:solidFill>
              </a:rPr>
              <a:t>Learning</a:t>
            </a:r>
          </a:p>
          <a:p>
            <a:pPr marL="742950" lvl="1" indent="-285750">
              <a:buFont typeface="Arial" panose="020B0604020202020204" pitchFamily="34" charset="0"/>
              <a:buChar char="•"/>
            </a:pPr>
            <a:r>
              <a:rPr lang="en-IE" sz="1600" dirty="0">
                <a:solidFill>
                  <a:schemeClr val="bg1"/>
                </a:solidFill>
              </a:rPr>
              <a:t>Child behaviour and development</a:t>
            </a:r>
          </a:p>
          <a:p>
            <a:pPr marL="742950" lvl="1" indent="-285750">
              <a:buFont typeface="Arial" panose="020B0604020202020204" pitchFamily="34" charset="0"/>
              <a:buChar char="•"/>
            </a:pPr>
            <a:r>
              <a:rPr lang="en-IE" sz="1600" dirty="0">
                <a:solidFill>
                  <a:schemeClr val="bg1"/>
                </a:solidFill>
              </a:rPr>
              <a:t>Parenting</a:t>
            </a:r>
          </a:p>
          <a:p>
            <a:pPr marL="742950" lvl="1" indent="-285750">
              <a:buFont typeface="Arial" panose="020B0604020202020204" pitchFamily="34" charset="0"/>
              <a:buChar char="•"/>
            </a:pPr>
            <a:r>
              <a:rPr lang="en-IE" sz="1600" dirty="0">
                <a:solidFill>
                  <a:schemeClr val="bg1"/>
                </a:solidFill>
              </a:rPr>
              <a:t>Inclusion </a:t>
            </a:r>
          </a:p>
          <a:p>
            <a:endParaRPr lang="en-IE" sz="1600" dirty="0">
              <a:solidFill>
                <a:schemeClr val="bg1"/>
              </a:solidFill>
            </a:endParaRPr>
          </a:p>
          <a:p>
            <a:r>
              <a:rPr lang="en-IE" sz="1600" dirty="0">
                <a:solidFill>
                  <a:schemeClr val="bg1"/>
                </a:solidFill>
              </a:rPr>
              <a:t>“A condition of funding for the PEII projects was that the organsiations involved were required to rigorously evaluate the effectiveness of their services in improving outcomes for children” (pg. 4) </a:t>
            </a:r>
            <a:endParaRPr lang="en-IE" sz="1600" dirty="0" smtClean="0">
              <a:solidFill>
                <a:schemeClr val="bg1"/>
              </a:solidFill>
            </a:endParaRPr>
          </a:p>
          <a:p>
            <a:endParaRPr lang="en-IE" sz="1600" dirty="0">
              <a:solidFill>
                <a:schemeClr val="bg1"/>
              </a:solidFill>
            </a:endParaRPr>
          </a:p>
          <a:p>
            <a:r>
              <a:rPr lang="en-IE" sz="1600" dirty="0">
                <a:solidFill>
                  <a:srgbClr val="00B0F0"/>
                </a:solidFill>
                <a:hlinkClick r:id="rId4"/>
              </a:rPr>
              <a:t>http://</a:t>
            </a:r>
            <a:r>
              <a:rPr lang="en-IE" sz="1600" dirty="0" smtClean="0">
                <a:solidFill>
                  <a:srgbClr val="00B0F0"/>
                </a:solidFill>
                <a:hlinkClick r:id="rId4"/>
              </a:rPr>
              <a:t>www.effectiveservices.org/resources/article/prevention-and-early-intervention-in-children-and-young-peoples-services-te</a:t>
            </a:r>
            <a:endParaRPr lang="en-IE" sz="1600" dirty="0" smtClean="0">
              <a:solidFill>
                <a:srgbClr val="00B0F0"/>
              </a:solidFill>
            </a:endParaRPr>
          </a:p>
          <a:p>
            <a:endParaRPr lang="en-IE" sz="1600" dirty="0" smtClean="0">
              <a:solidFill>
                <a:schemeClr val="bg1"/>
              </a:solidFill>
            </a:endParaRPr>
          </a:p>
          <a:p>
            <a:r>
              <a:rPr lang="en-IE" sz="1600" dirty="0">
                <a:solidFill>
                  <a:schemeClr val="bg1"/>
                </a:solidFill>
                <a:hlinkClick r:id="rId5"/>
              </a:rPr>
              <a:t>http://</a:t>
            </a:r>
            <a:r>
              <a:rPr lang="en-IE" sz="1600" dirty="0" smtClean="0">
                <a:solidFill>
                  <a:schemeClr val="bg1"/>
                </a:solidFill>
                <a:hlinkClick r:id="rId5"/>
              </a:rPr>
              <a:t>www.effectiveservices.org/downloads/PEII_10_Years_of_Learning_Report.pdf</a:t>
            </a:r>
            <a:endParaRPr lang="en-IE" dirty="0">
              <a:solidFill>
                <a:schemeClr val="bg1"/>
              </a:solidFill>
            </a:endParaRPr>
          </a:p>
        </p:txBody>
      </p:sp>
    </p:spTree>
    <p:extLst>
      <p:ext uri="{BB962C8B-B14F-4D97-AF65-F5344CB8AC3E}">
        <p14:creationId xmlns:p14="http://schemas.microsoft.com/office/powerpoint/2010/main" val="51911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92000"/>
                <a:satMod val="200000"/>
                <a:lumMod val="128000"/>
              </a:schemeClr>
            </a:gs>
            <a:gs pos="1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656276" cy="1080938"/>
          </a:xfrm>
          <a:solidFill>
            <a:schemeClr val="bg1"/>
          </a:solidFill>
        </p:spPr>
        <p:txBody>
          <a:bodyPr/>
          <a:lstStyle/>
          <a:p>
            <a:r>
              <a:rPr lang="en-IE" dirty="0"/>
              <a:t>	Why make evaluation a condition of funding? </a:t>
            </a:r>
          </a:p>
        </p:txBody>
      </p:sp>
      <p:sp>
        <p:nvSpPr>
          <p:cNvPr id="3" name="Content Placeholder 2"/>
          <p:cNvSpPr>
            <a:spLocks noGrp="1"/>
          </p:cNvSpPr>
          <p:nvPr>
            <p:ph sz="half" idx="1"/>
          </p:nvPr>
        </p:nvSpPr>
        <p:spPr>
          <a:xfrm>
            <a:off x="610406" y="2143937"/>
            <a:ext cx="3106234" cy="3599316"/>
          </a:xfrm>
        </p:spPr>
        <p:txBody>
          <a:bodyPr/>
          <a:lstStyle/>
          <a:p>
            <a:pPr marL="0" indent="0">
              <a:buNone/>
            </a:pPr>
            <a:r>
              <a:rPr lang="en-IE" sz="2000" dirty="0"/>
              <a:t>EVIDENCE </a:t>
            </a:r>
          </a:p>
          <a:p>
            <a:r>
              <a:rPr lang="en-IE" sz="2000" dirty="0"/>
              <a:t>“Evidence can be a powerful engine for advancing change when practitioners are given robust tools or support to apply it in their work” </a:t>
            </a:r>
          </a:p>
          <a:p>
            <a:pPr marL="457200" lvl="1" indent="0">
              <a:buNone/>
            </a:pPr>
            <a:r>
              <a:rPr lang="en-IE" dirty="0"/>
              <a:t>(from AP website)</a:t>
            </a:r>
          </a:p>
          <a:p>
            <a:endParaRPr lang="en-IE" dirty="0"/>
          </a:p>
        </p:txBody>
      </p:sp>
      <p:sp>
        <p:nvSpPr>
          <p:cNvPr id="4" name="Content Placeholder 3"/>
          <p:cNvSpPr>
            <a:spLocks noGrp="1"/>
          </p:cNvSpPr>
          <p:nvPr>
            <p:ph sz="half" idx="2"/>
          </p:nvPr>
        </p:nvSpPr>
        <p:spPr>
          <a:xfrm>
            <a:off x="4226628" y="2143937"/>
            <a:ext cx="2799600" cy="3090912"/>
          </a:xfrm>
        </p:spPr>
        <p:txBody>
          <a:bodyPr/>
          <a:lstStyle/>
          <a:p>
            <a:pPr marL="0" indent="0">
              <a:buNone/>
            </a:pPr>
            <a:r>
              <a:rPr lang="en-IE" sz="2000" dirty="0"/>
              <a:t>SUSTAINABILITY</a:t>
            </a:r>
          </a:p>
          <a:p>
            <a:r>
              <a:rPr lang="en-IE" sz="2000" dirty="0"/>
              <a:t>“Building partnerships with government, NGOs and communities from the start can lead to better and more sustainable outcomes” </a:t>
            </a:r>
          </a:p>
          <a:p>
            <a:pPr marL="457200" lvl="1" indent="0">
              <a:buNone/>
            </a:pPr>
            <a:r>
              <a:rPr lang="en-IE" dirty="0"/>
              <a:t>(from AP website)</a:t>
            </a:r>
            <a:endParaRPr lang="en-GB" dirty="0"/>
          </a:p>
          <a:p>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125" y="5042361"/>
            <a:ext cx="1201501" cy="12015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79" y="5307557"/>
            <a:ext cx="1732006" cy="1152571"/>
          </a:xfrm>
          <a:prstGeom prst="rect">
            <a:avLst/>
          </a:prstGeom>
        </p:spPr>
      </p:pic>
      <p:sp>
        <p:nvSpPr>
          <p:cNvPr id="8" name="Content Placeholder 3"/>
          <p:cNvSpPr txBox="1">
            <a:spLocks/>
          </p:cNvSpPr>
          <p:nvPr/>
        </p:nvSpPr>
        <p:spPr>
          <a:xfrm>
            <a:off x="8405738" y="2143937"/>
            <a:ext cx="2799600" cy="3090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IE" sz="2000" dirty="0"/>
              <a:t>A LARGE BODY OF DATA OF INTERNATIONAL SIGNIFICANCE AND RANGE</a:t>
            </a:r>
          </a:p>
          <a:p>
            <a:pPr marL="0" indent="0">
              <a:buNone/>
            </a:pPr>
            <a:endParaRPr lang="en-IE" sz="2000" dirty="0"/>
          </a:p>
          <a:p>
            <a:pPr marL="0" indent="0">
              <a:buNone/>
            </a:pPr>
            <a:r>
              <a:rPr lang="en-IE" sz="2000" dirty="0"/>
              <a:t>But where is the data and how do we make it accessible?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769" y="5124397"/>
            <a:ext cx="1856569" cy="1237712"/>
          </a:xfrm>
          <a:prstGeom prst="rect">
            <a:avLst/>
          </a:prstGeom>
        </p:spPr>
      </p:pic>
      <p:sp>
        <p:nvSpPr>
          <p:cNvPr id="10" name="Right Arrow 9"/>
          <p:cNvSpPr/>
          <p:nvPr/>
        </p:nvSpPr>
        <p:spPr>
          <a:xfrm>
            <a:off x="7003799" y="2662323"/>
            <a:ext cx="1379510" cy="18170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02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75692" y="1184031"/>
            <a:ext cx="184731" cy="369332"/>
          </a:xfrm>
          <a:prstGeom prst="rect">
            <a:avLst/>
          </a:prstGeom>
          <a:noFill/>
        </p:spPr>
        <p:txBody>
          <a:bodyPr wrap="none" rtlCol="0">
            <a:spAutoFit/>
          </a:bodyPr>
          <a:lstStyle/>
          <a:p>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67"/>
            <a:ext cx="2735873" cy="21605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094" y="-1123"/>
            <a:ext cx="3827878" cy="206320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151" y="2029520"/>
            <a:ext cx="1978087" cy="196167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0166" y="3632198"/>
            <a:ext cx="3554223" cy="131282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479" y="5582169"/>
            <a:ext cx="3970020" cy="122682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3688" y="2172936"/>
            <a:ext cx="2212104" cy="1381883"/>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878" y="4874360"/>
            <a:ext cx="2392380" cy="1979307"/>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7" y="4763507"/>
            <a:ext cx="4686186" cy="860438"/>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4892" y="1434013"/>
            <a:ext cx="1477108" cy="1632866"/>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35637" y="3802212"/>
            <a:ext cx="1523046" cy="1561326"/>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83428" y="3802212"/>
            <a:ext cx="2977679" cy="1314471"/>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92638" y="17931"/>
            <a:ext cx="2999361" cy="1418501"/>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20708" y="5412148"/>
            <a:ext cx="4771292" cy="1396841"/>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28592" y="58597"/>
            <a:ext cx="1494766" cy="1494766"/>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85178" y="1434013"/>
            <a:ext cx="2629713" cy="992783"/>
          </a:xfrm>
          <a:prstGeom prst="rect">
            <a:avLst/>
          </a:prstGeom>
        </p:spPr>
      </p:pic>
      <p:pic>
        <p:nvPicPr>
          <p:cNvPr id="31" name="Picture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053210"/>
            <a:ext cx="3009671" cy="1827128"/>
          </a:xfrm>
          <a:prstGeom prst="rect">
            <a:avLst/>
          </a:prstGeom>
        </p:spPr>
      </p:pic>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001" y="3632198"/>
            <a:ext cx="2955095" cy="1205039"/>
          </a:xfrm>
          <a:prstGeom prst="rect">
            <a:avLst/>
          </a:prstGeom>
        </p:spPr>
      </p:pic>
      <p:cxnSp>
        <p:nvCxnSpPr>
          <p:cNvPr id="34" name="Straight Connector 33"/>
          <p:cNvCxnSpPr/>
          <p:nvPr/>
        </p:nvCxnSpPr>
        <p:spPr>
          <a:xfrm>
            <a:off x="6800258" y="-1123"/>
            <a:ext cx="0" cy="685479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27863" y="2426796"/>
            <a:ext cx="3980418" cy="1326806"/>
          </a:xfrm>
          <a:prstGeom prst="rect">
            <a:avLst/>
          </a:prstGeom>
        </p:spPr>
      </p:pic>
    </p:spTree>
    <p:extLst>
      <p:ext uri="{BB962C8B-B14F-4D97-AF65-F5344CB8AC3E}">
        <p14:creationId xmlns:p14="http://schemas.microsoft.com/office/powerpoint/2010/main" val="140926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93"/>
            <a:ext cx="4806461" cy="4540213"/>
          </a:xfrm>
          <a:prstGeom prst="rect">
            <a:avLst/>
          </a:prstGeom>
        </p:spPr>
      </p:pic>
      <p:sp>
        <p:nvSpPr>
          <p:cNvPr id="3" name="TextBox 2"/>
          <p:cNvSpPr txBox="1"/>
          <p:nvPr/>
        </p:nvSpPr>
        <p:spPr>
          <a:xfrm>
            <a:off x="5040922" y="0"/>
            <a:ext cx="7151078" cy="6709529"/>
          </a:xfrm>
          <a:prstGeom prst="rect">
            <a:avLst/>
          </a:prstGeom>
          <a:solidFill>
            <a:srgbClr val="FFFFFF"/>
          </a:solidFill>
        </p:spPr>
        <p:txBody>
          <a:bodyPr wrap="square" rtlCol="0">
            <a:spAutoFit/>
          </a:bodyPr>
          <a:lstStyle/>
          <a:p>
            <a:endParaRPr lang="en-IE" dirty="0">
              <a:solidFill>
                <a:schemeClr val="bg1"/>
              </a:solidFill>
            </a:endParaRPr>
          </a:p>
          <a:p>
            <a:r>
              <a:rPr lang="en-IE" sz="2000" dirty="0">
                <a:solidFill>
                  <a:schemeClr val="bg1"/>
                </a:solidFill>
              </a:rPr>
              <a:t>Picking the right tool for the job: </a:t>
            </a:r>
          </a:p>
          <a:p>
            <a:r>
              <a:rPr lang="en-IE" sz="1400" i="1" dirty="0">
                <a:solidFill>
                  <a:schemeClr val="bg1"/>
                </a:solidFill>
              </a:rPr>
              <a:t>(below a small sample of actual evaluation designs used by PEII projects) </a:t>
            </a:r>
          </a:p>
          <a:p>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Randomised control trial, plus qualitative interviews with staff, plus a cost analysis</a:t>
            </a:r>
          </a:p>
          <a:p>
            <a:pPr marL="285750" indent="-285750">
              <a:buFont typeface="Arial" panose="020B0604020202020204" pitchFamily="34" charset="0"/>
              <a:buChar char="•"/>
            </a:pPr>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Retrospective survey of administrative data that was collected a few years ago and repurposed </a:t>
            </a:r>
          </a:p>
          <a:p>
            <a:pPr marL="285750" indent="-285750">
              <a:buFont typeface="Arial" panose="020B0604020202020204" pitchFamily="34" charset="0"/>
              <a:buChar char="•"/>
            </a:pPr>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Two-group pre-post test design using a survey of parents and teachers</a:t>
            </a:r>
          </a:p>
          <a:p>
            <a:pPr marL="285750" indent="-285750">
              <a:buFont typeface="Arial" panose="020B0604020202020204" pitchFamily="34" charset="0"/>
              <a:buChar char="•"/>
            </a:pPr>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Quasi-experimental mixed methods design</a:t>
            </a:r>
          </a:p>
          <a:p>
            <a:pPr marL="285750" indent="-285750">
              <a:buFont typeface="Arial" panose="020B0604020202020204" pitchFamily="34" charset="0"/>
              <a:buChar char="•"/>
            </a:pPr>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Longitudinal randomised control trial using a comparison community, focus groups with parents at key stages in the study, qualitative interviews with staff, and a cost analysis</a:t>
            </a:r>
          </a:p>
          <a:p>
            <a:pPr marL="285750" indent="-285750">
              <a:buFont typeface="Arial" panose="020B0604020202020204" pitchFamily="34" charset="0"/>
              <a:buChar char="•"/>
            </a:pPr>
            <a:endParaRPr lang="en-IE" sz="2000" dirty="0">
              <a:solidFill>
                <a:schemeClr val="bg1"/>
              </a:solidFill>
            </a:endParaRPr>
          </a:p>
          <a:p>
            <a:pPr marL="285750" indent="-285750">
              <a:buFont typeface="Arial" panose="020B0604020202020204" pitchFamily="34" charset="0"/>
              <a:buChar char="•"/>
            </a:pPr>
            <a:r>
              <a:rPr lang="en-IE" sz="2000" dirty="0">
                <a:solidFill>
                  <a:schemeClr val="bg1"/>
                </a:solidFill>
              </a:rPr>
              <a:t>Exploratory qualitative research</a:t>
            </a:r>
          </a:p>
          <a:p>
            <a:endParaRPr lang="en-IE" dirty="0">
              <a:solidFill>
                <a:schemeClr val="bg1"/>
              </a:solidFill>
            </a:endParaRPr>
          </a:p>
        </p:txBody>
      </p:sp>
      <p:sp>
        <p:nvSpPr>
          <p:cNvPr id="4" name="TextBox 3"/>
          <p:cNvSpPr txBox="1"/>
          <p:nvPr/>
        </p:nvSpPr>
        <p:spPr>
          <a:xfrm>
            <a:off x="173793" y="4770537"/>
            <a:ext cx="4257530" cy="1938992"/>
          </a:xfrm>
          <a:prstGeom prst="rect">
            <a:avLst/>
          </a:prstGeom>
          <a:noFill/>
        </p:spPr>
        <p:txBody>
          <a:bodyPr wrap="square" rtlCol="0">
            <a:spAutoFit/>
          </a:bodyPr>
          <a:lstStyle/>
          <a:p>
            <a:r>
              <a:rPr lang="en-IE" sz="2000" dirty="0">
                <a:solidFill>
                  <a:schemeClr val="bg1"/>
                </a:solidFill>
              </a:rPr>
              <a:t>The result is a mixed bag of research data types </a:t>
            </a:r>
          </a:p>
          <a:p>
            <a:pPr marL="285750" indent="-285750">
              <a:buFontTx/>
              <a:buChar char="-"/>
            </a:pPr>
            <a:r>
              <a:rPr lang="en-IE" sz="2000" dirty="0">
                <a:solidFill>
                  <a:schemeClr val="bg1"/>
                </a:solidFill>
              </a:rPr>
              <a:t>Population demographics</a:t>
            </a:r>
          </a:p>
          <a:p>
            <a:pPr marL="285750" indent="-285750">
              <a:buFontTx/>
              <a:buChar char="-"/>
            </a:pPr>
            <a:r>
              <a:rPr lang="en-IE" sz="2000" dirty="0">
                <a:solidFill>
                  <a:schemeClr val="bg1"/>
                </a:solidFill>
              </a:rPr>
              <a:t>Scale and indices scores </a:t>
            </a:r>
          </a:p>
          <a:p>
            <a:pPr marL="285750" indent="-285750">
              <a:buFontTx/>
              <a:buChar char="-"/>
            </a:pPr>
            <a:r>
              <a:rPr lang="en-IE" sz="2000" dirty="0">
                <a:solidFill>
                  <a:schemeClr val="bg1"/>
                </a:solidFill>
              </a:rPr>
              <a:t>Qualitative transcripts </a:t>
            </a:r>
          </a:p>
          <a:p>
            <a:pPr marL="285750" indent="-285750">
              <a:buFontTx/>
              <a:buChar char="-"/>
            </a:pPr>
            <a:r>
              <a:rPr lang="en-IE" sz="2000" dirty="0">
                <a:solidFill>
                  <a:schemeClr val="bg1"/>
                </a:solidFill>
              </a:rPr>
              <a:t>Behavioural indicators    </a:t>
            </a:r>
          </a:p>
        </p:txBody>
      </p:sp>
    </p:spTree>
    <p:extLst>
      <p:ext uri="{BB962C8B-B14F-4D97-AF65-F5344CB8AC3E}">
        <p14:creationId xmlns:p14="http://schemas.microsoft.com/office/powerpoint/2010/main" val="429268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71874"/>
            <a:ext cx="10294182" cy="1080938"/>
          </a:xfrm>
          <a:solidFill>
            <a:schemeClr val="bg1"/>
          </a:solidFill>
        </p:spPr>
        <p:txBody>
          <a:bodyPr/>
          <a:lstStyle/>
          <a:p>
            <a:r>
              <a:rPr lang="en-GB" dirty="0"/>
              <a:t>	The drive to archive</a:t>
            </a:r>
          </a:p>
        </p:txBody>
      </p:sp>
      <p:sp>
        <p:nvSpPr>
          <p:cNvPr id="5" name="Text Placeholder 4"/>
          <p:cNvSpPr>
            <a:spLocks noGrp="1"/>
          </p:cNvSpPr>
          <p:nvPr>
            <p:ph type="body" idx="1"/>
          </p:nvPr>
        </p:nvSpPr>
        <p:spPr>
          <a:xfrm>
            <a:off x="3612074" y="3708465"/>
            <a:ext cx="3070034" cy="576262"/>
          </a:xfrm>
          <a:noFill/>
        </p:spPr>
        <p:txBody>
          <a:bodyPr/>
          <a:lstStyle/>
          <a:p>
            <a:pPr algn="ctr"/>
            <a:r>
              <a:rPr lang="en-GB" dirty="0">
                <a:solidFill>
                  <a:schemeClr val="bg1"/>
                </a:solidFill>
              </a:rPr>
              <a:t>DISSEMINATION</a:t>
            </a:r>
            <a:r>
              <a:rPr lang="en-GB" dirty="0"/>
              <a:t> </a:t>
            </a:r>
          </a:p>
        </p:txBody>
      </p:sp>
      <p:sp>
        <p:nvSpPr>
          <p:cNvPr id="8" name="Text Placeholder 7"/>
          <p:cNvSpPr>
            <a:spLocks noGrp="1"/>
          </p:cNvSpPr>
          <p:nvPr>
            <p:ph type="body" sz="half" idx="15"/>
          </p:nvPr>
        </p:nvSpPr>
        <p:spPr>
          <a:xfrm>
            <a:off x="3779232" y="4294580"/>
            <a:ext cx="2902876" cy="1205158"/>
          </a:xfrm>
          <a:noFill/>
          <a:ln>
            <a:solidFill>
              <a:schemeClr val="accent1">
                <a:tint val="40000"/>
                <a:hueOff val="0"/>
                <a:satOff val="0"/>
                <a:lumOff val="0"/>
              </a:schemeClr>
            </a:solidFill>
          </a:ln>
        </p:spPr>
        <p:txBody>
          <a:bodyPr>
            <a:normAutofit fontScale="92500"/>
          </a:bodyPr>
          <a:lstStyle/>
          <a:p>
            <a:pPr algn="ctr"/>
            <a:r>
              <a:rPr lang="en-GB" sz="2400" dirty="0">
                <a:solidFill>
                  <a:schemeClr val="bg1"/>
                </a:solidFill>
              </a:rPr>
              <a:t>Data can go further than a report (which can age very quickly) </a:t>
            </a:r>
            <a:endParaRPr lang="en-US" sz="2400" dirty="0">
              <a:solidFill>
                <a:schemeClr val="bg1"/>
              </a:solidFill>
            </a:endParaRPr>
          </a:p>
        </p:txBody>
      </p:sp>
      <p:sp>
        <p:nvSpPr>
          <p:cNvPr id="9" name="Text Placeholder 8"/>
          <p:cNvSpPr>
            <a:spLocks noGrp="1"/>
          </p:cNvSpPr>
          <p:nvPr>
            <p:ph type="body" sz="half" idx="16"/>
          </p:nvPr>
        </p:nvSpPr>
        <p:spPr>
          <a:xfrm>
            <a:off x="134462" y="4325247"/>
            <a:ext cx="3063240" cy="769089"/>
          </a:xfrm>
          <a:noFill/>
          <a:ln>
            <a:solidFill>
              <a:schemeClr val="accent1">
                <a:tint val="40000"/>
                <a:hueOff val="0"/>
                <a:satOff val="0"/>
                <a:lumOff val="0"/>
              </a:schemeClr>
            </a:solidFill>
          </a:ln>
        </p:spPr>
        <p:txBody>
          <a:bodyPr/>
          <a:lstStyle/>
          <a:p>
            <a:pPr algn="ctr"/>
            <a:r>
              <a:rPr lang="en-GB" sz="2400" dirty="0">
                <a:solidFill>
                  <a:schemeClr val="bg1"/>
                </a:solidFill>
              </a:rPr>
              <a:t>AP investment unprecedented</a:t>
            </a:r>
            <a:endParaRPr lang="en-GB" dirty="0">
              <a:solidFill>
                <a:schemeClr val="bg1"/>
              </a:solidFill>
            </a:endParaRPr>
          </a:p>
        </p:txBody>
      </p:sp>
      <p:sp>
        <p:nvSpPr>
          <p:cNvPr id="7" name="Text Placeholder 6"/>
          <p:cNvSpPr>
            <a:spLocks noGrp="1"/>
          </p:cNvSpPr>
          <p:nvPr>
            <p:ph type="body" sz="quarter" idx="13"/>
          </p:nvPr>
        </p:nvSpPr>
        <p:spPr>
          <a:xfrm>
            <a:off x="7919230" y="3654377"/>
            <a:ext cx="3070025" cy="576262"/>
          </a:xfrm>
          <a:noFill/>
        </p:spPr>
        <p:txBody>
          <a:bodyPr/>
          <a:lstStyle/>
          <a:p>
            <a:pPr algn="ctr"/>
            <a:r>
              <a:rPr lang="en-GB" dirty="0">
                <a:solidFill>
                  <a:schemeClr val="bg1"/>
                </a:solidFill>
              </a:rPr>
              <a:t>COMPARABILITY</a:t>
            </a:r>
          </a:p>
        </p:txBody>
      </p:sp>
      <p:sp>
        <p:nvSpPr>
          <p:cNvPr id="10" name="Text Placeholder 9"/>
          <p:cNvSpPr>
            <a:spLocks noGrp="1"/>
          </p:cNvSpPr>
          <p:nvPr>
            <p:ph type="body" sz="half" idx="17"/>
          </p:nvPr>
        </p:nvSpPr>
        <p:spPr>
          <a:xfrm>
            <a:off x="7694314" y="4232687"/>
            <a:ext cx="3519855" cy="1538177"/>
          </a:xfrm>
          <a:noFill/>
          <a:ln>
            <a:solidFill>
              <a:schemeClr val="accent1">
                <a:tint val="40000"/>
                <a:hueOff val="0"/>
                <a:satOff val="0"/>
                <a:lumOff val="0"/>
              </a:schemeClr>
            </a:solidFill>
          </a:ln>
        </p:spPr>
        <p:txBody>
          <a:bodyPr/>
          <a:lstStyle/>
          <a:p>
            <a:pPr algn="ctr"/>
            <a:r>
              <a:rPr lang="en-GB" sz="2400" dirty="0">
                <a:solidFill>
                  <a:schemeClr val="bg1"/>
                </a:solidFill>
              </a:rPr>
              <a:t>International relevance – data starts to be used comparatively </a:t>
            </a:r>
            <a:endParaRPr lang="en-US" sz="2400" dirty="0">
              <a:solidFill>
                <a:schemeClr val="bg1"/>
              </a:solidFill>
            </a:endParaRPr>
          </a:p>
          <a:p>
            <a:endParaRPr lang="en-GB" sz="1800" dirty="0">
              <a:solidFill>
                <a:schemeClr val="bg1"/>
              </a:solidFill>
            </a:endParaRPr>
          </a:p>
        </p:txBody>
      </p:sp>
      <p:sp>
        <p:nvSpPr>
          <p:cNvPr id="11" name="TextBox 10"/>
          <p:cNvSpPr txBox="1"/>
          <p:nvPr/>
        </p:nvSpPr>
        <p:spPr>
          <a:xfrm>
            <a:off x="255777" y="5755505"/>
            <a:ext cx="10608166" cy="830997"/>
          </a:xfrm>
          <a:prstGeom prst="rect">
            <a:avLst/>
          </a:prstGeom>
          <a:noFill/>
        </p:spPr>
        <p:txBody>
          <a:bodyPr wrap="square" rtlCol="0">
            <a:spAutoFit/>
          </a:bodyPr>
          <a:lstStyle/>
          <a:p>
            <a:r>
              <a:rPr lang="en-GB" sz="2400" dirty="0">
                <a:solidFill>
                  <a:schemeClr val="bg1"/>
                </a:solidFill>
              </a:rPr>
              <a:t>All involved (organisations, evaluators) agreed – when approached by CRN in 2016 - that </a:t>
            </a:r>
            <a:r>
              <a:rPr lang="en-GB" sz="2400" u="sng" dirty="0">
                <a:solidFill>
                  <a:schemeClr val="bg1"/>
                </a:solidFill>
              </a:rPr>
              <a:t>in principle </a:t>
            </a:r>
            <a:r>
              <a:rPr lang="en-GB" sz="2400" dirty="0">
                <a:solidFill>
                  <a:schemeClr val="bg1"/>
                </a:solidFill>
              </a:rPr>
              <a:t>archiving this data would be a very good thing.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18" y="1799383"/>
            <a:ext cx="2143125" cy="2143125"/>
          </a:xfrm>
          <a:prstGeom prst="rect">
            <a:avLst/>
          </a:prstGeom>
        </p:spPr>
      </p:pic>
      <p:sp>
        <p:nvSpPr>
          <p:cNvPr id="12" name="Text Placeholder 5"/>
          <p:cNvSpPr txBox="1">
            <a:spLocks/>
          </p:cNvSpPr>
          <p:nvPr/>
        </p:nvSpPr>
        <p:spPr>
          <a:xfrm>
            <a:off x="217043" y="3752269"/>
            <a:ext cx="3063240" cy="576262"/>
          </a:xfrm>
          <a:prstGeom prst="rect">
            <a:avLst/>
          </a:prstGeom>
          <a:no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solidFill>
                  <a:schemeClr val="bg1"/>
                </a:solidFill>
              </a:rPr>
              <a:t>VALUE FOR MONEY</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5719" y="2175721"/>
            <a:ext cx="3467100" cy="131445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543" y="1901249"/>
            <a:ext cx="2819400" cy="1628775"/>
          </a:xfrm>
          <a:prstGeom prst="rect">
            <a:avLst/>
          </a:prstGeom>
        </p:spPr>
      </p:pic>
    </p:spTree>
    <p:extLst>
      <p:ext uri="{BB962C8B-B14F-4D97-AF65-F5344CB8AC3E}">
        <p14:creationId xmlns:p14="http://schemas.microsoft.com/office/powerpoint/2010/main" val="233946451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841</TotalTime>
  <Words>2694</Words>
  <Application>Microsoft Office PowerPoint</Application>
  <PresentationFormat>Widescreen</PresentationFormat>
  <Paragraphs>383</Paragraphs>
  <Slides>35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Trebuchet MS</vt:lpstr>
      <vt:lpstr>Wingdings</vt:lpstr>
      <vt:lpstr>Berlin</vt:lpstr>
      <vt:lpstr>PEI Research Initiative</vt:lpstr>
      <vt:lpstr>This session will cover the following:</vt:lpstr>
      <vt:lpstr>Part 1: Background</vt:lpstr>
      <vt:lpstr>PowerPoint Presentation</vt:lpstr>
      <vt:lpstr>PowerPoint Presentation</vt:lpstr>
      <vt:lpstr> Why make evaluation a condition of funding? </vt:lpstr>
      <vt:lpstr>PowerPoint Presentation</vt:lpstr>
      <vt:lpstr>PowerPoint Presentation</vt:lpstr>
      <vt:lpstr> The drive to archive</vt:lpstr>
      <vt:lpstr> Evaluation data is an extreme example of the   sensitivities and tensions in social research data</vt:lpstr>
      <vt:lpstr>Safe and ethical archiving </vt:lpstr>
      <vt:lpstr> Why do you have to ‘process’ research data?</vt:lpstr>
      <vt:lpstr>Part 2: Preparing for Life collection </vt:lpstr>
      <vt:lpstr>The PFL programme</vt:lpstr>
      <vt:lpstr>The PFL evaluation </vt:lpstr>
      <vt:lpstr>The archived PFL data </vt:lpstr>
      <vt:lpstr>PowerPoint Presentation</vt:lpstr>
      <vt:lpstr>What’s inside PFL: Domains</vt:lpstr>
      <vt:lpstr>What’s inside PFL: A small sample of the standardised instruments used</vt:lpstr>
      <vt:lpstr>What’s inside PFL: Some other topics examined – a small sample</vt:lpstr>
      <vt:lpstr>Part 3: Children’s Profile at School Entry collection </vt:lpstr>
      <vt:lpstr>Purpose of CPSE study – connection to PFL</vt:lpstr>
      <vt:lpstr>The CPSE study design </vt:lpstr>
      <vt:lpstr>The archived CPSE data </vt:lpstr>
      <vt:lpstr>What’s inside CPSE</vt:lpstr>
      <vt:lpstr>Part 4: Early Childhood Care and Education collection </vt:lpstr>
      <vt:lpstr>The Early Years programme</vt:lpstr>
      <vt:lpstr>The Early Years evaluation </vt:lpstr>
      <vt:lpstr>The Early Years evaluation </vt:lpstr>
      <vt:lpstr>What’s inside ECCE - overview</vt:lpstr>
      <vt:lpstr>Part 5: What do you get in a curated PEII collection?</vt:lpstr>
      <vt:lpstr>Description of data file</vt:lpstr>
      <vt:lpstr>Description of codebook</vt:lpstr>
      <vt:lpstr>Description of survey</vt:lpstr>
      <vt:lpstr>Ruth Geraghty, Data Curator and Researcher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A</dc:creator>
  <cp:lastModifiedBy>Ruth Geraghty</cp:lastModifiedBy>
  <cp:revision>131</cp:revision>
  <dcterms:created xsi:type="dcterms:W3CDTF">2017-06-11T15:57:38Z</dcterms:created>
  <dcterms:modified xsi:type="dcterms:W3CDTF">2017-06-16T11:19:16Z</dcterms:modified>
</cp:coreProperties>
</file>